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4" r:id="rId1"/>
    <p:sldMasterId id="2147483978" r:id="rId2"/>
    <p:sldMasterId id="2147484578" r:id="rId3"/>
    <p:sldMasterId id="2147483989" r:id="rId4"/>
    <p:sldMasterId id="2147484019" r:id="rId5"/>
  </p:sldMasterIdLst>
  <p:notesMasterIdLst>
    <p:notesMasterId r:id="rId41"/>
  </p:notesMasterIdLst>
  <p:handoutMasterIdLst>
    <p:handoutMasterId r:id="rId42"/>
  </p:handoutMasterIdLst>
  <p:sldIdLst>
    <p:sldId id="290" r:id="rId6"/>
    <p:sldId id="384" r:id="rId7"/>
    <p:sldId id="350" r:id="rId8"/>
    <p:sldId id="377" r:id="rId9"/>
    <p:sldId id="352" r:id="rId10"/>
    <p:sldId id="385" r:id="rId11"/>
    <p:sldId id="351" r:id="rId12"/>
    <p:sldId id="354" r:id="rId13"/>
    <p:sldId id="353" r:id="rId14"/>
    <p:sldId id="355" r:id="rId15"/>
    <p:sldId id="364" r:id="rId16"/>
    <p:sldId id="365" r:id="rId17"/>
    <p:sldId id="370" r:id="rId18"/>
    <p:sldId id="356" r:id="rId19"/>
    <p:sldId id="357" r:id="rId20"/>
    <p:sldId id="358" r:id="rId21"/>
    <p:sldId id="359" r:id="rId22"/>
    <p:sldId id="382" r:id="rId23"/>
    <p:sldId id="381" r:id="rId24"/>
    <p:sldId id="369" r:id="rId25"/>
    <p:sldId id="360" r:id="rId26"/>
    <p:sldId id="368" r:id="rId27"/>
    <p:sldId id="376" r:id="rId28"/>
    <p:sldId id="346" r:id="rId29"/>
    <p:sldId id="379" r:id="rId30"/>
    <p:sldId id="386" r:id="rId31"/>
    <p:sldId id="383" r:id="rId32"/>
    <p:sldId id="372" r:id="rId33"/>
    <p:sldId id="373" r:id="rId34"/>
    <p:sldId id="366" r:id="rId35"/>
    <p:sldId id="367" r:id="rId36"/>
    <p:sldId id="374" r:id="rId37"/>
    <p:sldId id="375" r:id="rId38"/>
    <p:sldId id="378" r:id="rId39"/>
    <p:sldId id="287" r:id="rId40"/>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21">
          <p15:clr>
            <a:srgbClr val="A4A3A4"/>
          </p15:clr>
        </p15:guide>
        <p15:guide id="2" pos="2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BEBEBE"/>
    <a:srgbClr val="E69EA1"/>
    <a:srgbClr val="C03137"/>
    <a:srgbClr val="F6BB00"/>
    <a:srgbClr val="B60225"/>
    <a:srgbClr val="969E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89" autoAdjust="0"/>
  </p:normalViewPr>
  <p:slideViewPr>
    <p:cSldViewPr snapToGrid="0" showGuides="1">
      <p:cViewPr varScale="1">
        <p:scale>
          <a:sx n="92" d="100"/>
          <a:sy n="92" d="100"/>
        </p:scale>
        <p:origin x="1026" y="78"/>
      </p:cViewPr>
      <p:guideLst>
        <p:guide orient="horz" pos="921"/>
        <p:guide pos="281"/>
      </p:guideLst>
    </p:cSldViewPr>
  </p:slideViewPr>
  <p:outlineViewPr>
    <p:cViewPr>
      <p:scale>
        <a:sx n="33" d="100"/>
        <a:sy n="33" d="100"/>
      </p:scale>
      <p:origin x="0" y="0"/>
    </p:cViewPr>
  </p:outlineViewPr>
  <p:notesTextViewPr>
    <p:cViewPr>
      <p:scale>
        <a:sx n="100" d="100"/>
        <a:sy n="100" d="100"/>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Kelchen\Robert\Dropbox\Cost%20of%20Attendance\Trend%20Graphics%20for%20Slid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Reported Living Costs as Share of Cost of Attendance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  Public</c:v>
                </c:pt>
              </c:strCache>
            </c:strRef>
          </c:tx>
          <c:spPr>
            <a:solidFill>
              <a:srgbClr val="C0000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4-year or above</c:v>
                </c:pt>
                <c:pt idx="1">
                  <c:v>2-year</c:v>
                </c:pt>
                <c:pt idx="2">
                  <c:v>Less-than 2-year</c:v>
                </c:pt>
              </c:strCache>
            </c:strRef>
          </c:cat>
          <c:val>
            <c:numRef>
              <c:f>Sheet1!$B$2:$B$4</c:f>
              <c:numCache>
                <c:formatCode>General</c:formatCode>
                <c:ptCount val="3"/>
                <c:pt idx="0">
                  <c:v>59.1</c:v>
                </c:pt>
                <c:pt idx="1">
                  <c:v>70.5</c:v>
                </c:pt>
                <c:pt idx="2">
                  <c:v>58.8</c:v>
                </c:pt>
              </c:numCache>
            </c:numRef>
          </c:val>
        </c:ser>
        <c:ser>
          <c:idx val="1"/>
          <c:order val="1"/>
          <c:tx>
            <c:strRef>
              <c:f>Sheet1!$C$1</c:f>
              <c:strCache>
                <c:ptCount val="1"/>
                <c:pt idx="0">
                  <c:v>  Private not-for-profit</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4-year or above</c:v>
                </c:pt>
                <c:pt idx="1">
                  <c:v>2-year</c:v>
                </c:pt>
                <c:pt idx="2">
                  <c:v>Less-than 2-year</c:v>
                </c:pt>
              </c:strCache>
            </c:strRef>
          </c:cat>
          <c:val>
            <c:numRef>
              <c:f>Sheet1!$C$2:$C$4</c:f>
              <c:numCache>
                <c:formatCode>General</c:formatCode>
                <c:ptCount val="3"/>
                <c:pt idx="0">
                  <c:v>35.6</c:v>
                </c:pt>
                <c:pt idx="1">
                  <c:v>49.3</c:v>
                </c:pt>
                <c:pt idx="2">
                  <c:v>50.2</c:v>
                </c:pt>
              </c:numCache>
            </c:numRef>
          </c:val>
        </c:ser>
        <c:ser>
          <c:idx val="2"/>
          <c:order val="2"/>
          <c:tx>
            <c:strRef>
              <c:f>Sheet1!$D$1</c:f>
              <c:strCache>
                <c:ptCount val="1"/>
                <c:pt idx="0">
                  <c:v>  Private for-profit</c:v>
                </c:pt>
              </c:strCache>
            </c:strRef>
          </c:tx>
          <c:spPr>
            <a:solidFill>
              <a:schemeClr val="tx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4-year or above</c:v>
                </c:pt>
                <c:pt idx="1">
                  <c:v>2-year</c:v>
                </c:pt>
                <c:pt idx="2">
                  <c:v>Less-than 2-year</c:v>
                </c:pt>
              </c:strCache>
            </c:strRef>
          </c:cat>
          <c:val>
            <c:numRef>
              <c:f>Sheet1!$D$2:$D$4</c:f>
              <c:numCache>
                <c:formatCode>General</c:formatCode>
                <c:ptCount val="3"/>
                <c:pt idx="0">
                  <c:v>43.5</c:v>
                </c:pt>
                <c:pt idx="1">
                  <c:v>45.4</c:v>
                </c:pt>
                <c:pt idx="2">
                  <c:v>47.3</c:v>
                </c:pt>
              </c:numCache>
            </c:numRef>
          </c:val>
        </c:ser>
        <c:dLbls>
          <c:showLegendKey val="0"/>
          <c:showVal val="0"/>
          <c:showCatName val="0"/>
          <c:showSerName val="0"/>
          <c:showPercent val="0"/>
          <c:showBubbleSize val="0"/>
        </c:dLbls>
        <c:gapWidth val="219"/>
        <c:overlap val="-27"/>
        <c:axId val="206697520"/>
        <c:axId val="206698080"/>
      </c:barChart>
      <c:catAx>
        <c:axId val="2066975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Institutional Level</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698080"/>
        <c:crosses val="autoZero"/>
        <c:auto val="1"/>
        <c:lblAlgn val="ctr"/>
        <c:lblOffset val="100"/>
        <c:noMultiLvlLbl val="0"/>
      </c:catAx>
      <c:valAx>
        <c:axId val="2066980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Percent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69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165167606569"/>
          <c:y val="5.8533490158659239E-2"/>
          <c:w val="0.63060833817852258"/>
          <c:h val="0.84668830598772149"/>
        </c:manualLayout>
      </c:layout>
      <c:lineChart>
        <c:grouping val="standard"/>
        <c:varyColors val="0"/>
        <c:ser>
          <c:idx val="0"/>
          <c:order val="0"/>
          <c:tx>
            <c:strRef>
              <c:f>Sheet1!$K$12</c:f>
              <c:strCache>
                <c:ptCount val="1"/>
                <c:pt idx="0">
                  <c:v>Public 4-year</c:v>
                </c:pt>
              </c:strCache>
            </c:strRef>
          </c:tx>
          <c:spPr>
            <a:ln w="63500"/>
          </c:spPr>
          <c:marker>
            <c:symbol val="none"/>
          </c:marker>
          <c:cat>
            <c:numRef>
              <c:f>Sheet1!$L$11:$S$11</c:f>
              <c:numCache>
                <c:formatCode>General</c:formatCode>
                <c:ptCount val="8"/>
                <c:pt idx="0">
                  <c:v>2006</c:v>
                </c:pt>
                <c:pt idx="1">
                  <c:v>2007</c:v>
                </c:pt>
                <c:pt idx="2">
                  <c:v>2008</c:v>
                </c:pt>
                <c:pt idx="3">
                  <c:v>2009</c:v>
                </c:pt>
                <c:pt idx="4">
                  <c:v>2010</c:v>
                </c:pt>
                <c:pt idx="5">
                  <c:v>2011</c:v>
                </c:pt>
                <c:pt idx="6">
                  <c:v>2012</c:v>
                </c:pt>
                <c:pt idx="7">
                  <c:v>2013</c:v>
                </c:pt>
              </c:numCache>
            </c:numRef>
          </c:cat>
          <c:val>
            <c:numRef>
              <c:f>Sheet1!$L$12:$S$12</c:f>
              <c:numCache>
                <c:formatCode>#,##0</c:formatCode>
                <c:ptCount val="8"/>
                <c:pt idx="0">
                  <c:v>10879</c:v>
                </c:pt>
                <c:pt idx="1">
                  <c:v>11228</c:v>
                </c:pt>
                <c:pt idx="2">
                  <c:v>11888</c:v>
                </c:pt>
                <c:pt idx="3">
                  <c:v>12341</c:v>
                </c:pt>
                <c:pt idx="4">
                  <c:v>12500</c:v>
                </c:pt>
                <c:pt idx="5">
                  <c:v>12793</c:v>
                </c:pt>
                <c:pt idx="6">
                  <c:v>13072</c:v>
                </c:pt>
                <c:pt idx="7">
                  <c:v>13354</c:v>
                </c:pt>
              </c:numCache>
            </c:numRef>
          </c:val>
          <c:smooth val="0"/>
        </c:ser>
        <c:ser>
          <c:idx val="1"/>
          <c:order val="1"/>
          <c:tx>
            <c:strRef>
              <c:f>Sheet1!$K$13</c:f>
              <c:strCache>
                <c:ptCount val="1"/>
                <c:pt idx="0">
                  <c:v>Public 2-year</c:v>
                </c:pt>
              </c:strCache>
            </c:strRef>
          </c:tx>
          <c:spPr>
            <a:ln w="63500"/>
          </c:spPr>
          <c:marker>
            <c:symbol val="none"/>
          </c:marker>
          <c:cat>
            <c:numRef>
              <c:f>Sheet1!$L$11:$S$11</c:f>
              <c:numCache>
                <c:formatCode>General</c:formatCode>
                <c:ptCount val="8"/>
                <c:pt idx="0">
                  <c:v>2006</c:v>
                </c:pt>
                <c:pt idx="1">
                  <c:v>2007</c:v>
                </c:pt>
                <c:pt idx="2">
                  <c:v>2008</c:v>
                </c:pt>
                <c:pt idx="3">
                  <c:v>2009</c:v>
                </c:pt>
                <c:pt idx="4">
                  <c:v>2010</c:v>
                </c:pt>
                <c:pt idx="5">
                  <c:v>2011</c:v>
                </c:pt>
                <c:pt idx="6">
                  <c:v>2012</c:v>
                </c:pt>
                <c:pt idx="7">
                  <c:v>2013</c:v>
                </c:pt>
              </c:numCache>
            </c:numRef>
          </c:cat>
          <c:val>
            <c:numRef>
              <c:f>Sheet1!$L$13:$S$13</c:f>
              <c:numCache>
                <c:formatCode>#,##0</c:formatCode>
                <c:ptCount val="8"/>
                <c:pt idx="0">
                  <c:v>9648</c:v>
                </c:pt>
                <c:pt idx="1">
                  <c:v>10054</c:v>
                </c:pt>
                <c:pt idx="2">
                  <c:v>10602</c:v>
                </c:pt>
                <c:pt idx="3">
                  <c:v>11086</c:v>
                </c:pt>
                <c:pt idx="4">
                  <c:v>11330</c:v>
                </c:pt>
                <c:pt idx="5">
                  <c:v>11530</c:v>
                </c:pt>
                <c:pt idx="6">
                  <c:v>11744</c:v>
                </c:pt>
                <c:pt idx="7">
                  <c:v>11766</c:v>
                </c:pt>
              </c:numCache>
            </c:numRef>
          </c:val>
          <c:smooth val="0"/>
        </c:ser>
        <c:ser>
          <c:idx val="2"/>
          <c:order val="2"/>
          <c:tx>
            <c:strRef>
              <c:f>Sheet1!$K$14</c:f>
              <c:strCache>
                <c:ptCount val="1"/>
                <c:pt idx="0">
                  <c:v>Private nonprofit</c:v>
                </c:pt>
              </c:strCache>
            </c:strRef>
          </c:tx>
          <c:spPr>
            <a:ln w="63500"/>
          </c:spPr>
          <c:marker>
            <c:symbol val="none"/>
          </c:marker>
          <c:cat>
            <c:numRef>
              <c:f>Sheet1!$L$11:$S$11</c:f>
              <c:numCache>
                <c:formatCode>General</c:formatCode>
                <c:ptCount val="8"/>
                <c:pt idx="0">
                  <c:v>2006</c:v>
                </c:pt>
                <c:pt idx="1">
                  <c:v>2007</c:v>
                </c:pt>
                <c:pt idx="2">
                  <c:v>2008</c:v>
                </c:pt>
                <c:pt idx="3">
                  <c:v>2009</c:v>
                </c:pt>
                <c:pt idx="4">
                  <c:v>2010</c:v>
                </c:pt>
                <c:pt idx="5">
                  <c:v>2011</c:v>
                </c:pt>
                <c:pt idx="6">
                  <c:v>2012</c:v>
                </c:pt>
                <c:pt idx="7">
                  <c:v>2013</c:v>
                </c:pt>
              </c:numCache>
            </c:numRef>
          </c:cat>
          <c:val>
            <c:numRef>
              <c:f>Sheet1!$L$14:$S$14</c:f>
              <c:numCache>
                <c:formatCode>#,##0</c:formatCode>
                <c:ptCount val="8"/>
                <c:pt idx="0">
                  <c:v>10507</c:v>
                </c:pt>
                <c:pt idx="1">
                  <c:v>11034</c:v>
                </c:pt>
                <c:pt idx="2">
                  <c:v>11658</c:v>
                </c:pt>
                <c:pt idx="3">
                  <c:v>12028</c:v>
                </c:pt>
                <c:pt idx="4">
                  <c:v>12456</c:v>
                </c:pt>
                <c:pt idx="5">
                  <c:v>12761</c:v>
                </c:pt>
                <c:pt idx="6">
                  <c:v>13001</c:v>
                </c:pt>
                <c:pt idx="7">
                  <c:v>13173</c:v>
                </c:pt>
              </c:numCache>
            </c:numRef>
          </c:val>
          <c:smooth val="0"/>
        </c:ser>
        <c:ser>
          <c:idx val="3"/>
          <c:order val="3"/>
          <c:tx>
            <c:strRef>
              <c:f>Sheet1!$K$15</c:f>
              <c:strCache>
                <c:ptCount val="1"/>
                <c:pt idx="0">
                  <c:v>For-profit (academic year)</c:v>
                </c:pt>
              </c:strCache>
            </c:strRef>
          </c:tx>
          <c:spPr>
            <a:ln w="63500"/>
          </c:spPr>
          <c:marker>
            <c:symbol val="none"/>
          </c:marker>
          <c:cat>
            <c:numRef>
              <c:f>Sheet1!$L$11:$S$11</c:f>
              <c:numCache>
                <c:formatCode>General</c:formatCode>
                <c:ptCount val="8"/>
                <c:pt idx="0">
                  <c:v>2006</c:v>
                </c:pt>
                <c:pt idx="1">
                  <c:v>2007</c:v>
                </c:pt>
                <c:pt idx="2">
                  <c:v>2008</c:v>
                </c:pt>
                <c:pt idx="3">
                  <c:v>2009</c:v>
                </c:pt>
                <c:pt idx="4">
                  <c:v>2010</c:v>
                </c:pt>
                <c:pt idx="5">
                  <c:v>2011</c:v>
                </c:pt>
                <c:pt idx="6">
                  <c:v>2012</c:v>
                </c:pt>
                <c:pt idx="7">
                  <c:v>2013</c:v>
                </c:pt>
              </c:numCache>
            </c:numRef>
          </c:cat>
          <c:val>
            <c:numRef>
              <c:f>Sheet1!$L$15:$S$15</c:f>
              <c:numCache>
                <c:formatCode>#,##0</c:formatCode>
                <c:ptCount val="8"/>
                <c:pt idx="0">
                  <c:v>11809</c:v>
                </c:pt>
                <c:pt idx="1">
                  <c:v>12317</c:v>
                </c:pt>
                <c:pt idx="2">
                  <c:v>12866</c:v>
                </c:pt>
                <c:pt idx="3">
                  <c:v>13469</c:v>
                </c:pt>
                <c:pt idx="4">
                  <c:v>13254</c:v>
                </c:pt>
                <c:pt idx="5">
                  <c:v>12306</c:v>
                </c:pt>
                <c:pt idx="6">
                  <c:v>12356</c:v>
                </c:pt>
                <c:pt idx="7">
                  <c:v>12430</c:v>
                </c:pt>
              </c:numCache>
            </c:numRef>
          </c:val>
          <c:smooth val="0"/>
        </c:ser>
        <c:ser>
          <c:idx val="4"/>
          <c:order val="4"/>
          <c:tx>
            <c:strRef>
              <c:f>Sheet1!$K$16</c:f>
              <c:strCache>
                <c:ptCount val="1"/>
                <c:pt idx="0">
                  <c:v>For-profit (program)</c:v>
                </c:pt>
              </c:strCache>
            </c:strRef>
          </c:tx>
          <c:spPr>
            <a:ln w="63500"/>
          </c:spPr>
          <c:marker>
            <c:symbol val="none"/>
          </c:marker>
          <c:cat>
            <c:numRef>
              <c:f>Sheet1!$L$11:$S$11</c:f>
              <c:numCache>
                <c:formatCode>General</c:formatCode>
                <c:ptCount val="8"/>
                <c:pt idx="0">
                  <c:v>2006</c:v>
                </c:pt>
                <c:pt idx="1">
                  <c:v>2007</c:v>
                </c:pt>
                <c:pt idx="2">
                  <c:v>2008</c:v>
                </c:pt>
                <c:pt idx="3">
                  <c:v>2009</c:v>
                </c:pt>
                <c:pt idx="4">
                  <c:v>2010</c:v>
                </c:pt>
                <c:pt idx="5">
                  <c:v>2011</c:v>
                </c:pt>
                <c:pt idx="6">
                  <c:v>2012</c:v>
                </c:pt>
                <c:pt idx="7">
                  <c:v>2013</c:v>
                </c:pt>
              </c:numCache>
            </c:numRef>
          </c:cat>
          <c:val>
            <c:numRef>
              <c:f>Sheet1!$L$16:$S$16</c:f>
              <c:numCache>
                <c:formatCode>#,##0</c:formatCode>
                <c:ptCount val="8"/>
                <c:pt idx="0">
                  <c:v>8195</c:v>
                </c:pt>
                <c:pt idx="1">
                  <c:v>8327</c:v>
                </c:pt>
                <c:pt idx="2">
                  <c:v>9102</c:v>
                </c:pt>
                <c:pt idx="3">
                  <c:v>10030</c:v>
                </c:pt>
                <c:pt idx="4">
                  <c:v>11098</c:v>
                </c:pt>
                <c:pt idx="5">
                  <c:v>11229</c:v>
                </c:pt>
                <c:pt idx="6">
                  <c:v>11461</c:v>
                </c:pt>
                <c:pt idx="7">
                  <c:v>11853</c:v>
                </c:pt>
              </c:numCache>
            </c:numRef>
          </c:val>
          <c:smooth val="0"/>
        </c:ser>
        <c:dLbls>
          <c:showLegendKey val="0"/>
          <c:showVal val="0"/>
          <c:showCatName val="0"/>
          <c:showSerName val="0"/>
          <c:showPercent val="0"/>
          <c:showBubbleSize val="0"/>
        </c:dLbls>
        <c:smooth val="0"/>
        <c:axId val="216437408"/>
        <c:axId val="216437968"/>
      </c:lineChart>
      <c:catAx>
        <c:axId val="216437408"/>
        <c:scaling>
          <c:orientation val="minMax"/>
        </c:scaling>
        <c:delete val="0"/>
        <c:axPos val="b"/>
        <c:numFmt formatCode="General" sourceLinked="1"/>
        <c:majorTickMark val="out"/>
        <c:minorTickMark val="none"/>
        <c:tickLblPos val="nextTo"/>
        <c:crossAx val="216437968"/>
        <c:crosses val="autoZero"/>
        <c:auto val="1"/>
        <c:lblAlgn val="ctr"/>
        <c:lblOffset val="100"/>
        <c:noMultiLvlLbl val="0"/>
      </c:catAx>
      <c:valAx>
        <c:axId val="216437968"/>
        <c:scaling>
          <c:orientation val="minMax"/>
        </c:scaling>
        <c:delete val="0"/>
        <c:axPos val="l"/>
        <c:majorGridlines>
          <c:spPr>
            <a:ln>
              <a:solidFill>
                <a:sysClr val="window" lastClr="FFFFFF">
                  <a:lumMod val="85000"/>
                </a:sysClr>
              </a:solidFill>
            </a:ln>
          </c:spPr>
        </c:majorGridlines>
        <c:numFmt formatCode="#,##0" sourceLinked="1"/>
        <c:majorTickMark val="out"/>
        <c:minorTickMark val="none"/>
        <c:tickLblPos val="nextTo"/>
        <c:crossAx val="216437408"/>
        <c:crosses val="autoZero"/>
        <c:crossBetween val="between"/>
      </c:valAx>
    </c:plotArea>
    <c:legend>
      <c:legendPos val="r"/>
      <c:layout>
        <c:manualLayout>
          <c:xMode val="edge"/>
          <c:yMode val="edge"/>
          <c:x val="0.75820440692489743"/>
          <c:y val="0.1656855891222424"/>
          <c:w val="0.23289733831246354"/>
          <c:h val="0.66862882175551519"/>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1" i="0" u="none" strike="noStrike" baseline="0" dirty="0" smtClean="0">
                <a:effectLst/>
              </a:rPr>
              <a:t>Living Cost Allowances (over 9 months) for Off-Campus Students Not Living with Family, by Region, 2013-14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box lo</c:v>
                </c:pt>
              </c:strCache>
            </c:strRef>
          </c:tx>
          <c:spPr>
            <a:noFill/>
            <a:ln>
              <a:noFill/>
            </a:ln>
            <a:effectLst/>
          </c:spPr>
          <c:invertIfNegative val="0"/>
          <c:errBars>
            <c:errBarType val="minus"/>
            <c:errValType val="cust"/>
            <c:noEndCap val="1"/>
            <c:plus>
              <c:numLit>
                <c:formatCode>General</c:formatCode>
                <c:ptCount val="1"/>
                <c:pt idx="0">
                  <c:v>1</c:v>
                </c:pt>
              </c:numLit>
            </c:plus>
            <c:minus>
              <c:numRef>
                <c:f>Sheet1!$B$5:$E$5</c:f>
                <c:numCache>
                  <c:formatCode>General</c:formatCode>
                  <c:ptCount val="4"/>
                  <c:pt idx="0">
                    <c:v>9974</c:v>
                  </c:pt>
                  <c:pt idx="1">
                    <c:v>8346</c:v>
                  </c:pt>
                  <c:pt idx="2">
                    <c:v>8800</c:v>
                  </c:pt>
                  <c:pt idx="3">
                    <c:v>8775</c:v>
                  </c:pt>
                </c:numCache>
              </c:numRef>
            </c:minus>
            <c:spPr>
              <a:noFill/>
              <a:ln w="25400" cap="flat" cmpd="sng" algn="ctr">
                <a:solidFill>
                  <a:schemeClr val="tx1"/>
                </a:solidFill>
                <a:round/>
              </a:ln>
              <a:effectLst/>
            </c:spPr>
          </c:errBars>
          <c:cat>
            <c:strRef>
              <c:f>Sheet1!$B$1:$E$1</c:f>
              <c:strCache>
                <c:ptCount val="4"/>
                <c:pt idx="0">
                  <c:v>West</c:v>
                </c:pt>
                <c:pt idx="1">
                  <c:v>Midwest</c:v>
                </c:pt>
                <c:pt idx="2">
                  <c:v>South</c:v>
                </c:pt>
                <c:pt idx="3">
                  <c:v>Northeast</c:v>
                </c:pt>
              </c:strCache>
            </c:strRef>
          </c:cat>
          <c:val>
            <c:numRef>
              <c:f>Sheet1!$B$2:$E$2</c:f>
              <c:numCache>
                <c:formatCode>General</c:formatCode>
                <c:ptCount val="4"/>
                <c:pt idx="0">
                  <c:v>11689</c:v>
                </c:pt>
                <c:pt idx="1">
                  <c:v>9496</c:v>
                </c:pt>
                <c:pt idx="2">
                  <c:v>9750</c:v>
                </c:pt>
                <c:pt idx="3">
                  <c:v>10436</c:v>
                </c:pt>
              </c:numCache>
            </c:numRef>
          </c:val>
        </c:ser>
        <c:ser>
          <c:idx val="1"/>
          <c:order val="1"/>
          <c:tx>
            <c:strRef>
              <c:f>Sheet1!$A$3</c:f>
              <c:strCache>
                <c:ptCount val="1"/>
                <c:pt idx="0">
                  <c:v>box mid</c:v>
                </c:pt>
              </c:strCache>
            </c:strRef>
          </c:tx>
          <c:spPr>
            <a:noFill/>
            <a:ln w="25400">
              <a:solidFill>
                <a:schemeClr val="tx1"/>
              </a:solidFill>
            </a:ln>
            <a:effectLst/>
          </c:spPr>
          <c:invertIfNegative val="0"/>
          <c:cat>
            <c:strRef>
              <c:f>Sheet1!$B$1:$E$1</c:f>
              <c:strCache>
                <c:ptCount val="4"/>
                <c:pt idx="0">
                  <c:v>West</c:v>
                </c:pt>
                <c:pt idx="1">
                  <c:v>Midwest</c:v>
                </c:pt>
                <c:pt idx="2">
                  <c:v>South</c:v>
                </c:pt>
                <c:pt idx="3">
                  <c:v>Northeast</c:v>
                </c:pt>
              </c:strCache>
            </c:strRef>
          </c:cat>
          <c:val>
            <c:numRef>
              <c:f>Sheet1!$B$3:$E$3</c:f>
              <c:numCache>
                <c:formatCode>General</c:formatCode>
                <c:ptCount val="4"/>
                <c:pt idx="0">
                  <c:v>2135</c:v>
                </c:pt>
                <c:pt idx="1">
                  <c:v>1962</c:v>
                </c:pt>
                <c:pt idx="2">
                  <c:v>2128</c:v>
                </c:pt>
                <c:pt idx="3">
                  <c:v>2324</c:v>
                </c:pt>
              </c:numCache>
            </c:numRef>
          </c:val>
        </c:ser>
        <c:ser>
          <c:idx val="2"/>
          <c:order val="2"/>
          <c:tx>
            <c:strRef>
              <c:f>Sheet1!$A$4</c:f>
              <c:strCache>
                <c:ptCount val="1"/>
                <c:pt idx="0">
                  <c:v>box high</c:v>
                </c:pt>
              </c:strCache>
            </c:strRef>
          </c:tx>
          <c:spPr>
            <a:noFill/>
            <a:ln w="25400">
              <a:solidFill>
                <a:schemeClr val="tx1"/>
              </a:solidFill>
            </a:ln>
            <a:effectLst/>
          </c:spPr>
          <c:invertIfNegative val="0"/>
          <c:errBars>
            <c:errBarType val="plus"/>
            <c:errValType val="cust"/>
            <c:noEndCap val="1"/>
            <c:plus>
              <c:numRef>
                <c:f>Sheet1!$B$6:$E$6</c:f>
                <c:numCache>
                  <c:formatCode>General</c:formatCode>
                  <c:ptCount val="4"/>
                  <c:pt idx="0">
                    <c:v>15751</c:v>
                  </c:pt>
                  <c:pt idx="1">
                    <c:v>17212</c:v>
                  </c:pt>
                  <c:pt idx="2">
                    <c:v>18393</c:v>
                  </c:pt>
                  <c:pt idx="3">
                    <c:v>17637</c:v>
                  </c:pt>
                </c:numCache>
              </c:numRef>
            </c:plus>
            <c:minus>
              <c:numLit>
                <c:formatCode>General</c:formatCode>
                <c:ptCount val="1"/>
                <c:pt idx="0">
                  <c:v>1</c:v>
                </c:pt>
              </c:numLit>
            </c:minus>
            <c:spPr>
              <a:noFill/>
              <a:ln w="25400" cap="flat" cmpd="sng" algn="ctr">
                <a:solidFill>
                  <a:schemeClr val="tx1"/>
                </a:solidFill>
                <a:round/>
              </a:ln>
              <a:effectLst/>
            </c:spPr>
          </c:errBars>
          <c:cat>
            <c:strRef>
              <c:f>Sheet1!$B$1:$E$1</c:f>
              <c:strCache>
                <c:ptCount val="4"/>
                <c:pt idx="0">
                  <c:v>West</c:v>
                </c:pt>
                <c:pt idx="1">
                  <c:v>Midwest</c:v>
                </c:pt>
                <c:pt idx="2">
                  <c:v>South</c:v>
                </c:pt>
                <c:pt idx="3">
                  <c:v>Northeast</c:v>
                </c:pt>
              </c:strCache>
            </c:strRef>
          </c:cat>
          <c:val>
            <c:numRef>
              <c:f>Sheet1!$B$4:$E$4</c:f>
              <c:numCache>
                <c:formatCode>General</c:formatCode>
                <c:ptCount val="4"/>
                <c:pt idx="0">
                  <c:v>1611</c:v>
                </c:pt>
                <c:pt idx="1">
                  <c:v>2516</c:v>
                </c:pt>
                <c:pt idx="2">
                  <c:v>2324</c:v>
                </c:pt>
                <c:pt idx="3">
                  <c:v>2580</c:v>
                </c:pt>
              </c:numCache>
            </c:numRef>
          </c:val>
        </c:ser>
        <c:dLbls>
          <c:showLegendKey val="0"/>
          <c:showVal val="0"/>
          <c:showCatName val="0"/>
          <c:showSerName val="0"/>
          <c:showPercent val="0"/>
          <c:showBubbleSize val="0"/>
        </c:dLbls>
        <c:gapWidth val="150"/>
        <c:overlap val="100"/>
        <c:axId val="206703120"/>
        <c:axId val="206703680"/>
      </c:barChart>
      <c:lineChart>
        <c:grouping val="standard"/>
        <c:varyColors val="0"/>
        <c:ser>
          <c:idx val="3"/>
          <c:order val="3"/>
          <c:spPr>
            <a:ln w="28575" cap="rnd">
              <a:noFill/>
              <a:round/>
            </a:ln>
            <a:effectLst/>
          </c:spPr>
          <c:marker>
            <c:symbol val="circle"/>
            <c:size val="9"/>
            <c:spPr>
              <a:solidFill>
                <a:srgbClr val="C00000"/>
              </a:solidFill>
              <a:ln w="9525">
                <a:solidFill>
                  <a:schemeClr val="accent4"/>
                </a:solidFill>
              </a:ln>
              <a:effectLst/>
            </c:spPr>
          </c:marker>
          <c:val>
            <c:numRef>
              <c:f>Sheet1!$B$7:$E$7</c:f>
              <c:numCache>
                <c:formatCode>General</c:formatCode>
                <c:ptCount val="4"/>
                <c:pt idx="0">
                  <c:v>13531</c:v>
                </c:pt>
                <c:pt idx="1">
                  <c:v>11716</c:v>
                </c:pt>
                <c:pt idx="2">
                  <c:v>11965</c:v>
                </c:pt>
                <c:pt idx="3">
                  <c:v>12883</c:v>
                </c:pt>
              </c:numCache>
            </c:numRef>
          </c:val>
          <c:smooth val="0"/>
        </c:ser>
        <c:dLbls>
          <c:showLegendKey val="0"/>
          <c:showVal val="0"/>
          <c:showCatName val="0"/>
          <c:showSerName val="0"/>
          <c:showPercent val="0"/>
          <c:showBubbleSize val="0"/>
        </c:dLbls>
        <c:marker val="1"/>
        <c:smooth val="0"/>
        <c:axId val="206703120"/>
        <c:axId val="206703680"/>
      </c:lineChart>
      <c:catAx>
        <c:axId val="20670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6703680"/>
        <c:crosses val="autoZero"/>
        <c:auto val="1"/>
        <c:lblAlgn val="ctr"/>
        <c:lblOffset val="100"/>
        <c:noMultiLvlLbl val="0"/>
      </c:catAx>
      <c:valAx>
        <c:axId val="2067036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703120"/>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Sheet1!$E$1</c:f>
              <c:strCache>
                <c:ptCount val="1"/>
                <c:pt idx="0">
                  <c:v>Below Estimate By $3,000+</c:v>
                </c:pt>
              </c:strCache>
            </c:strRef>
          </c:tx>
          <c:spPr>
            <a:solidFill>
              <a:srgbClr val="C0000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Public</c:v>
                  </c:pt>
                  <c:pt idx="1">
                    <c:v>Private
non-profit</c:v>
                  </c:pt>
                  <c:pt idx="2">
                    <c:v>Private
for-profit</c:v>
                  </c:pt>
                  <c:pt idx="3">
                    <c:v>Public</c:v>
                  </c:pt>
                  <c:pt idx="4">
                    <c:v>Private
non-profit</c:v>
                  </c:pt>
                  <c:pt idx="5">
                    <c:v>Private
for-profit</c:v>
                  </c:pt>
                  <c:pt idx="6">
                    <c:v>Public</c:v>
                  </c:pt>
                  <c:pt idx="7">
                    <c:v>Private
non-profit</c:v>
                  </c:pt>
                  <c:pt idx="8">
                    <c:v>Private
for-profit</c:v>
                  </c:pt>
                </c:lvl>
                <c:lvl>
                  <c:pt idx="0">
                    <c:v>4-year or above</c:v>
                  </c:pt>
                  <c:pt idx="3">
                    <c:v>2-year</c:v>
                  </c:pt>
                  <c:pt idx="6">
                    <c:v>Less-than 2-year</c:v>
                  </c:pt>
                </c:lvl>
              </c:multiLvlStrCache>
            </c:multiLvlStrRef>
          </c:cat>
          <c:val>
            <c:numRef>
              <c:f>Sheet1!$E$2:$E$10</c:f>
              <c:numCache>
                <c:formatCode>0.0</c:formatCode>
                <c:ptCount val="9"/>
                <c:pt idx="0">
                  <c:v>18.899999999999999</c:v>
                </c:pt>
                <c:pt idx="1">
                  <c:v>36.799999999999997</c:v>
                </c:pt>
                <c:pt idx="2">
                  <c:v>31.3</c:v>
                </c:pt>
                <c:pt idx="3">
                  <c:v>29.1</c:v>
                </c:pt>
                <c:pt idx="4">
                  <c:v>31</c:v>
                </c:pt>
                <c:pt idx="5">
                  <c:v>29.6</c:v>
                </c:pt>
                <c:pt idx="6">
                  <c:v>45.2</c:v>
                </c:pt>
                <c:pt idx="7">
                  <c:v>47</c:v>
                </c:pt>
                <c:pt idx="8">
                  <c:v>38.4</c:v>
                </c:pt>
              </c:numCache>
            </c:numRef>
          </c:val>
        </c:ser>
        <c:ser>
          <c:idx val="1"/>
          <c:order val="1"/>
          <c:tx>
            <c:strRef>
              <c:f>Sheet1!$D$1</c:f>
              <c:strCache>
                <c:ptCount val="1"/>
                <c:pt idx="0">
                  <c:v>Within $3,000 of Estimate </c:v>
                </c:pt>
              </c:strCache>
            </c:strRef>
          </c:tx>
          <c:spPr>
            <a:solidFill>
              <a:schemeClr val="tx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Public</c:v>
                  </c:pt>
                  <c:pt idx="1">
                    <c:v>Private
non-profit</c:v>
                  </c:pt>
                  <c:pt idx="2">
                    <c:v>Private
for-profit</c:v>
                  </c:pt>
                  <c:pt idx="3">
                    <c:v>Public</c:v>
                  </c:pt>
                  <c:pt idx="4">
                    <c:v>Private
non-profit</c:v>
                  </c:pt>
                  <c:pt idx="5">
                    <c:v>Private
for-profit</c:v>
                  </c:pt>
                  <c:pt idx="6">
                    <c:v>Public</c:v>
                  </c:pt>
                  <c:pt idx="7">
                    <c:v>Private
non-profit</c:v>
                  </c:pt>
                  <c:pt idx="8">
                    <c:v>Private
for-profit</c:v>
                  </c:pt>
                </c:lvl>
                <c:lvl>
                  <c:pt idx="0">
                    <c:v>4-year or above</c:v>
                  </c:pt>
                  <c:pt idx="3">
                    <c:v>2-year</c:v>
                  </c:pt>
                  <c:pt idx="6">
                    <c:v>Less-than 2-year</c:v>
                  </c:pt>
                </c:lvl>
              </c:multiLvlStrCache>
            </c:multiLvlStrRef>
          </c:cat>
          <c:val>
            <c:numRef>
              <c:f>Sheet1!$D$2:$D$10</c:f>
              <c:numCache>
                <c:formatCode>0.0</c:formatCode>
                <c:ptCount val="9"/>
                <c:pt idx="0">
                  <c:v>71.599999999999994</c:v>
                </c:pt>
                <c:pt idx="1">
                  <c:v>55.4</c:v>
                </c:pt>
                <c:pt idx="2">
                  <c:v>60.6</c:v>
                </c:pt>
                <c:pt idx="3">
                  <c:v>63.2</c:v>
                </c:pt>
                <c:pt idx="4">
                  <c:v>53.1</c:v>
                </c:pt>
                <c:pt idx="5">
                  <c:v>58.5</c:v>
                </c:pt>
                <c:pt idx="6">
                  <c:v>40.799999999999997</c:v>
                </c:pt>
                <c:pt idx="7">
                  <c:v>48.5</c:v>
                </c:pt>
                <c:pt idx="8">
                  <c:v>45.8</c:v>
                </c:pt>
              </c:numCache>
            </c:numRef>
          </c:val>
        </c:ser>
        <c:ser>
          <c:idx val="0"/>
          <c:order val="2"/>
          <c:tx>
            <c:strRef>
              <c:f>Sheet1!$C$1</c:f>
              <c:strCache>
                <c:ptCount val="1"/>
                <c:pt idx="0">
                  <c:v>Above Estimate By $3,000+</c:v>
                </c:pt>
              </c:strCache>
            </c:strRef>
          </c:tx>
          <c:spPr>
            <a:solidFill>
              <a:schemeClr val="bg1">
                <a:lumMod val="8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Public</c:v>
                  </c:pt>
                  <c:pt idx="1">
                    <c:v>Private
non-profit</c:v>
                  </c:pt>
                  <c:pt idx="2">
                    <c:v>Private
for-profit</c:v>
                  </c:pt>
                  <c:pt idx="3">
                    <c:v>Public</c:v>
                  </c:pt>
                  <c:pt idx="4">
                    <c:v>Private
non-profit</c:v>
                  </c:pt>
                  <c:pt idx="5">
                    <c:v>Private
for-profit</c:v>
                  </c:pt>
                  <c:pt idx="6">
                    <c:v>Public</c:v>
                  </c:pt>
                  <c:pt idx="7">
                    <c:v>Private
non-profit</c:v>
                  </c:pt>
                  <c:pt idx="8">
                    <c:v>Private
for-profit</c:v>
                  </c:pt>
                </c:lvl>
                <c:lvl>
                  <c:pt idx="0">
                    <c:v>4-year or above</c:v>
                  </c:pt>
                  <c:pt idx="3">
                    <c:v>2-year</c:v>
                  </c:pt>
                  <c:pt idx="6">
                    <c:v>Less-than 2-year</c:v>
                  </c:pt>
                </c:lvl>
              </c:multiLvlStrCache>
            </c:multiLvlStrRef>
          </c:cat>
          <c:val>
            <c:numRef>
              <c:f>Sheet1!$C$2:$C$10</c:f>
              <c:numCache>
                <c:formatCode>0.0</c:formatCode>
                <c:ptCount val="9"/>
                <c:pt idx="0">
                  <c:v>9.5</c:v>
                </c:pt>
                <c:pt idx="1">
                  <c:v>7.8</c:v>
                </c:pt>
                <c:pt idx="2">
                  <c:v>8.1</c:v>
                </c:pt>
                <c:pt idx="3">
                  <c:v>7.7</c:v>
                </c:pt>
                <c:pt idx="4">
                  <c:v>15.9</c:v>
                </c:pt>
                <c:pt idx="5">
                  <c:v>11.9</c:v>
                </c:pt>
                <c:pt idx="6">
                  <c:v>14</c:v>
                </c:pt>
                <c:pt idx="7">
                  <c:v>4.5</c:v>
                </c:pt>
                <c:pt idx="8">
                  <c:v>15.8</c:v>
                </c:pt>
              </c:numCache>
            </c:numRef>
          </c:val>
        </c:ser>
        <c:dLbls>
          <c:showLegendKey val="0"/>
          <c:showVal val="0"/>
          <c:showCatName val="0"/>
          <c:showSerName val="0"/>
          <c:showPercent val="0"/>
          <c:showBubbleSize val="0"/>
        </c:dLbls>
        <c:gapWidth val="100"/>
        <c:overlap val="100"/>
        <c:axId val="214717072"/>
        <c:axId val="214717632"/>
      </c:barChart>
      <c:catAx>
        <c:axId val="21471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17632"/>
        <c:crosses val="autoZero"/>
        <c:auto val="1"/>
        <c:lblAlgn val="ctr"/>
        <c:lblOffset val="100"/>
        <c:noMultiLvlLbl val="0"/>
      </c:catAx>
      <c:valAx>
        <c:axId val="214717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Percent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1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Comparison of Living Cost Allowances to </a:t>
            </a:r>
            <a:r>
              <a:rPr lang="en-US" b="1" dirty="0" smtClean="0"/>
              <a:t>Estimated 9 Months </a:t>
            </a:r>
            <a:r>
              <a:rPr lang="en-US" b="1" dirty="0"/>
              <a:t>Living Costs, </a:t>
            </a:r>
            <a:r>
              <a:rPr lang="en-US" b="1" dirty="0" smtClean="0"/>
              <a:t>Denver </a:t>
            </a:r>
            <a:r>
              <a:rPr lang="en-US" b="1" dirty="0"/>
              <a:t>County, </a:t>
            </a:r>
            <a:r>
              <a:rPr lang="en-US" b="1" dirty="0" smtClean="0"/>
              <a:t>Colorado</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1332324971438"/>
          <c:y val="0.17493790479195695"/>
          <c:w val="0.87400350781212288"/>
          <c:h val="0.39453652843979797"/>
        </c:manualLayout>
      </c:layout>
      <c:areaChart>
        <c:grouping val="standard"/>
        <c:varyColors val="0"/>
        <c:ser>
          <c:idx val="2"/>
          <c:order val="2"/>
          <c:tx>
            <c:strRef>
              <c:f>Sheet1!$D$1</c:f>
              <c:strCache>
                <c:ptCount val="1"/>
                <c:pt idx="0">
                  <c:v>Estimated Living Cost</c:v>
                </c:pt>
              </c:strCache>
            </c:strRef>
          </c:tx>
          <c:spPr>
            <a:solidFill>
              <a:schemeClr val="bg1">
                <a:lumMod val="85000"/>
              </a:schemeClr>
            </a:solidFill>
            <a:ln>
              <a:noFill/>
            </a:ln>
            <a:effectLst/>
          </c:spPr>
          <c:cat>
            <c:strRef>
              <c:f>Sheet1!$A$2:$A$19</c:f>
              <c:strCache>
                <c:ptCount val="18"/>
                <c:pt idx="0">
                  <c:v>U of Colorado Denver</c:v>
                </c:pt>
                <c:pt idx="1">
                  <c:v>Denver Sch of Nursing</c:v>
                </c:pt>
                <c:pt idx="2">
                  <c:v>Massage Th Inst of Colo</c:v>
                </c:pt>
                <c:pt idx="3">
                  <c:v>Lincoln Coll of Tech-Denver</c:v>
                </c:pt>
                <c:pt idx="4">
                  <c:v>Colorado Heights U</c:v>
                </c:pt>
                <c:pt idx="5">
                  <c:v>Community Coll Denver</c:v>
                </c:pt>
                <c:pt idx="6">
                  <c:v>United Beauty Coll</c:v>
                </c:pt>
                <c:pt idx="7">
                  <c:v>College America-Denver</c:v>
                </c:pt>
                <c:pt idx="8">
                  <c:v>Aveda Institute-Denver</c:v>
                </c:pt>
                <c:pt idx="9">
                  <c:v>University of Denver</c:v>
                </c:pt>
                <c:pt idx="10">
                  <c:v>Regis University</c:v>
                </c:pt>
                <c:pt idx="11">
                  <c:v>Art Inst of Colo</c:v>
                </c:pt>
                <c:pt idx="12">
                  <c:v>Metropolitan State Univ</c:v>
                </c:pt>
                <c:pt idx="13">
                  <c:v>Emily Griffith Tech Coll</c:v>
                </c:pt>
                <c:pt idx="14">
                  <c:v>Westwood Coll-Denver So</c:v>
                </c:pt>
                <c:pt idx="15">
                  <c:v>Argosy University</c:v>
                </c:pt>
                <c:pt idx="16">
                  <c:v>National American Univ</c:v>
                </c:pt>
                <c:pt idx="17">
                  <c:v>Johnson &amp; Wales Univ</c:v>
                </c:pt>
              </c:strCache>
            </c:strRef>
          </c:cat>
          <c:val>
            <c:numRef>
              <c:f>Sheet1!$D$2:$D$19</c:f>
              <c:numCache>
                <c:formatCode>General</c:formatCode>
                <c:ptCount val="18"/>
                <c:pt idx="0">
                  <c:v>13878</c:v>
                </c:pt>
                <c:pt idx="1">
                  <c:v>13878</c:v>
                </c:pt>
                <c:pt idx="2">
                  <c:v>13878</c:v>
                </c:pt>
                <c:pt idx="3">
                  <c:v>13878</c:v>
                </c:pt>
                <c:pt idx="4">
                  <c:v>13878</c:v>
                </c:pt>
                <c:pt idx="5">
                  <c:v>13878</c:v>
                </c:pt>
                <c:pt idx="6">
                  <c:v>13878</c:v>
                </c:pt>
                <c:pt idx="7">
                  <c:v>13878</c:v>
                </c:pt>
                <c:pt idx="8">
                  <c:v>13878</c:v>
                </c:pt>
                <c:pt idx="9">
                  <c:v>13878</c:v>
                </c:pt>
                <c:pt idx="10">
                  <c:v>13878</c:v>
                </c:pt>
                <c:pt idx="11">
                  <c:v>13878</c:v>
                </c:pt>
                <c:pt idx="12">
                  <c:v>13878</c:v>
                </c:pt>
                <c:pt idx="13">
                  <c:v>13878</c:v>
                </c:pt>
                <c:pt idx="14">
                  <c:v>13878</c:v>
                </c:pt>
                <c:pt idx="15">
                  <c:v>13878</c:v>
                </c:pt>
                <c:pt idx="16">
                  <c:v>13878</c:v>
                </c:pt>
                <c:pt idx="17">
                  <c:v>13878</c:v>
                </c:pt>
              </c:numCache>
            </c:numRef>
          </c:val>
        </c:ser>
        <c:dLbls>
          <c:showLegendKey val="0"/>
          <c:showVal val="0"/>
          <c:showCatName val="0"/>
          <c:showSerName val="0"/>
          <c:showPercent val="0"/>
          <c:showBubbleSize val="0"/>
        </c:dLbls>
        <c:axId val="214720992"/>
        <c:axId val="214721552"/>
      </c:areaChart>
      <c:barChart>
        <c:barDir val="col"/>
        <c:grouping val="stacked"/>
        <c:varyColors val="0"/>
        <c:ser>
          <c:idx val="0"/>
          <c:order val="0"/>
          <c:tx>
            <c:strRef>
              <c:f>Sheet1!$B$1</c:f>
              <c:strCache>
                <c:ptCount val="1"/>
                <c:pt idx="0">
                  <c:v>Room &amp; Board</c:v>
                </c:pt>
              </c:strCache>
            </c:strRef>
          </c:tx>
          <c:spPr>
            <a:solidFill>
              <a:schemeClr val="tx1"/>
            </a:solidFill>
            <a:ln>
              <a:noFill/>
            </a:ln>
            <a:effectLst/>
          </c:spPr>
          <c:invertIfNegative val="0"/>
          <c:cat>
            <c:strRef>
              <c:f>Sheet1!$A$2:$A$19</c:f>
              <c:strCache>
                <c:ptCount val="18"/>
                <c:pt idx="0">
                  <c:v>U of Colorado Denver</c:v>
                </c:pt>
                <c:pt idx="1">
                  <c:v>Denver Sch of Nursing</c:v>
                </c:pt>
                <c:pt idx="2">
                  <c:v>Massage Th Inst of Colo</c:v>
                </c:pt>
                <c:pt idx="3">
                  <c:v>Lincoln Coll of Tech-Denver</c:v>
                </c:pt>
                <c:pt idx="4">
                  <c:v>Colorado Heights U</c:v>
                </c:pt>
                <c:pt idx="5">
                  <c:v>Community Coll Denver</c:v>
                </c:pt>
                <c:pt idx="6">
                  <c:v>United Beauty Coll</c:v>
                </c:pt>
                <c:pt idx="7">
                  <c:v>College America-Denver</c:v>
                </c:pt>
                <c:pt idx="8">
                  <c:v>Aveda Institute-Denver</c:v>
                </c:pt>
                <c:pt idx="9">
                  <c:v>University of Denver</c:v>
                </c:pt>
                <c:pt idx="10">
                  <c:v>Regis University</c:v>
                </c:pt>
                <c:pt idx="11">
                  <c:v>Art Inst of Colo</c:v>
                </c:pt>
                <c:pt idx="12">
                  <c:v>Metropolitan State Univ</c:v>
                </c:pt>
                <c:pt idx="13">
                  <c:v>Emily Griffith Tech Coll</c:v>
                </c:pt>
                <c:pt idx="14">
                  <c:v>Westwood Coll-Denver So</c:v>
                </c:pt>
                <c:pt idx="15">
                  <c:v>Argosy University</c:v>
                </c:pt>
                <c:pt idx="16">
                  <c:v>National American Univ</c:v>
                </c:pt>
                <c:pt idx="17">
                  <c:v>Johnson &amp; Wales Univ</c:v>
                </c:pt>
              </c:strCache>
            </c:strRef>
          </c:cat>
          <c:val>
            <c:numRef>
              <c:f>Sheet1!$B$2:$B$19</c:f>
              <c:numCache>
                <c:formatCode>General</c:formatCode>
                <c:ptCount val="18"/>
                <c:pt idx="0">
                  <c:v>10224</c:v>
                </c:pt>
                <c:pt idx="1">
                  <c:v>9549</c:v>
                </c:pt>
                <c:pt idx="2">
                  <c:v>7146</c:v>
                </c:pt>
                <c:pt idx="3">
                  <c:v>9342</c:v>
                </c:pt>
                <c:pt idx="4">
                  <c:v>10720</c:v>
                </c:pt>
                <c:pt idx="5">
                  <c:v>8982</c:v>
                </c:pt>
                <c:pt idx="6">
                  <c:v>11610</c:v>
                </c:pt>
                <c:pt idx="7">
                  <c:v>8488</c:v>
                </c:pt>
                <c:pt idx="8">
                  <c:v>9198.2857142857138</c:v>
                </c:pt>
                <c:pt idx="9">
                  <c:v>11080</c:v>
                </c:pt>
                <c:pt idx="10">
                  <c:v>8982</c:v>
                </c:pt>
                <c:pt idx="11">
                  <c:v>5610</c:v>
                </c:pt>
                <c:pt idx="12">
                  <c:v>8982</c:v>
                </c:pt>
                <c:pt idx="13">
                  <c:v>8982</c:v>
                </c:pt>
                <c:pt idx="14">
                  <c:v>6923</c:v>
                </c:pt>
                <c:pt idx="15">
                  <c:v>4992</c:v>
                </c:pt>
                <c:pt idx="16">
                  <c:v>7020</c:v>
                </c:pt>
                <c:pt idx="17">
                  <c:v>4500</c:v>
                </c:pt>
              </c:numCache>
            </c:numRef>
          </c:val>
        </c:ser>
        <c:ser>
          <c:idx val="1"/>
          <c:order val="1"/>
          <c:tx>
            <c:strRef>
              <c:f>Sheet1!$C$1</c:f>
              <c:strCache>
                <c:ptCount val="1"/>
                <c:pt idx="0">
                  <c:v>Other</c:v>
                </c:pt>
              </c:strCache>
            </c:strRef>
          </c:tx>
          <c:spPr>
            <a:solidFill>
              <a:srgbClr val="C00000"/>
            </a:solidFill>
            <a:ln>
              <a:noFill/>
            </a:ln>
            <a:effectLst/>
          </c:spPr>
          <c:invertIfNegative val="0"/>
          <c:cat>
            <c:strRef>
              <c:f>Sheet1!$A$2:$A$19</c:f>
              <c:strCache>
                <c:ptCount val="18"/>
                <c:pt idx="0">
                  <c:v>U of Colorado Denver</c:v>
                </c:pt>
                <c:pt idx="1">
                  <c:v>Denver Sch of Nursing</c:v>
                </c:pt>
                <c:pt idx="2">
                  <c:v>Massage Th Inst of Colo</c:v>
                </c:pt>
                <c:pt idx="3">
                  <c:v>Lincoln Coll of Tech-Denver</c:v>
                </c:pt>
                <c:pt idx="4">
                  <c:v>Colorado Heights U</c:v>
                </c:pt>
                <c:pt idx="5">
                  <c:v>Community Coll Denver</c:v>
                </c:pt>
                <c:pt idx="6">
                  <c:v>United Beauty Coll</c:v>
                </c:pt>
                <c:pt idx="7">
                  <c:v>College America-Denver</c:v>
                </c:pt>
                <c:pt idx="8">
                  <c:v>Aveda Institute-Denver</c:v>
                </c:pt>
                <c:pt idx="9">
                  <c:v>University of Denver</c:v>
                </c:pt>
                <c:pt idx="10">
                  <c:v>Regis University</c:v>
                </c:pt>
                <c:pt idx="11">
                  <c:v>Art Inst of Colo</c:v>
                </c:pt>
                <c:pt idx="12">
                  <c:v>Metropolitan State Univ</c:v>
                </c:pt>
                <c:pt idx="13">
                  <c:v>Emily Griffith Tech Coll</c:v>
                </c:pt>
                <c:pt idx="14">
                  <c:v>Westwood Coll-Denver So</c:v>
                </c:pt>
                <c:pt idx="15">
                  <c:v>Argosy University</c:v>
                </c:pt>
                <c:pt idx="16">
                  <c:v>National American Univ</c:v>
                </c:pt>
                <c:pt idx="17">
                  <c:v>Johnson &amp; Wales Univ</c:v>
                </c:pt>
              </c:strCache>
            </c:strRef>
          </c:cat>
          <c:val>
            <c:numRef>
              <c:f>Sheet1!$C$2:$C$19</c:f>
              <c:numCache>
                <c:formatCode>General</c:formatCode>
                <c:ptCount val="18"/>
                <c:pt idx="0">
                  <c:v>4842</c:v>
                </c:pt>
                <c:pt idx="1">
                  <c:v>5265</c:v>
                </c:pt>
                <c:pt idx="2">
                  <c:v>7515</c:v>
                </c:pt>
                <c:pt idx="3">
                  <c:v>5157</c:v>
                </c:pt>
                <c:pt idx="4">
                  <c:v>3211</c:v>
                </c:pt>
                <c:pt idx="5">
                  <c:v>4911</c:v>
                </c:pt>
                <c:pt idx="6">
                  <c:v>2250</c:v>
                </c:pt>
                <c:pt idx="7">
                  <c:v>4680</c:v>
                </c:pt>
                <c:pt idx="8">
                  <c:v>3438.2857142857142</c:v>
                </c:pt>
                <c:pt idx="9">
                  <c:v>1314</c:v>
                </c:pt>
                <c:pt idx="10">
                  <c:v>3120</c:v>
                </c:pt>
                <c:pt idx="11">
                  <c:v>6078</c:v>
                </c:pt>
                <c:pt idx="12">
                  <c:v>2610</c:v>
                </c:pt>
                <c:pt idx="13">
                  <c:v>2610</c:v>
                </c:pt>
                <c:pt idx="14">
                  <c:v>3766</c:v>
                </c:pt>
                <c:pt idx="15">
                  <c:v>5408</c:v>
                </c:pt>
                <c:pt idx="16">
                  <c:v>285</c:v>
                </c:pt>
                <c:pt idx="17">
                  <c:v>2065</c:v>
                </c:pt>
              </c:numCache>
            </c:numRef>
          </c:val>
        </c:ser>
        <c:dLbls>
          <c:showLegendKey val="0"/>
          <c:showVal val="0"/>
          <c:showCatName val="0"/>
          <c:showSerName val="0"/>
          <c:showPercent val="0"/>
          <c:showBubbleSize val="0"/>
        </c:dLbls>
        <c:gapWidth val="70"/>
        <c:overlap val="100"/>
        <c:axId val="214720992"/>
        <c:axId val="214721552"/>
      </c:barChart>
      <c:catAx>
        <c:axId val="2147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21552"/>
        <c:crosses val="autoZero"/>
        <c:auto val="1"/>
        <c:lblAlgn val="ctr"/>
        <c:lblOffset val="100"/>
        <c:noMultiLvlLbl val="0"/>
      </c:catAx>
      <c:valAx>
        <c:axId val="2147215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Comparison of Living Cost Allowances to </a:t>
            </a:r>
            <a:r>
              <a:rPr lang="en-US" b="1" dirty="0" smtClean="0"/>
              <a:t>Estimated 9 Months </a:t>
            </a:r>
            <a:r>
              <a:rPr lang="en-US" b="1" dirty="0"/>
              <a:t>Living Costs, Philadelphia County, </a:t>
            </a:r>
            <a:r>
              <a:rPr lang="en-US" b="1" dirty="0" smtClean="0"/>
              <a:t>Pennsylvania</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1332324971438"/>
          <c:y val="0.17493790479195695"/>
          <c:w val="0.87400350781212288"/>
          <c:h val="0.39453652843979797"/>
        </c:manualLayout>
      </c:layout>
      <c:areaChart>
        <c:grouping val="standard"/>
        <c:varyColors val="0"/>
        <c:ser>
          <c:idx val="2"/>
          <c:order val="2"/>
          <c:tx>
            <c:strRef>
              <c:f>Sheet1!$D$1</c:f>
              <c:strCache>
                <c:ptCount val="1"/>
                <c:pt idx="0">
                  <c:v>Estimated Living Cost</c:v>
                </c:pt>
              </c:strCache>
            </c:strRef>
          </c:tx>
          <c:spPr>
            <a:solidFill>
              <a:schemeClr val="bg1">
                <a:lumMod val="85000"/>
              </a:schemeClr>
            </a:solidFill>
            <a:ln>
              <a:noFill/>
            </a:ln>
            <a:effectLst/>
          </c:spPr>
          <c:cat>
            <c:strRef>
              <c:f>Sheet1!$A$2:$A$32</c:f>
              <c:strCache>
                <c:ptCount val="31"/>
                <c:pt idx="0">
                  <c:v>La Salle University</c:v>
                </c:pt>
                <c:pt idx="1">
                  <c:v>Natl Massage T Inst</c:v>
                </c:pt>
                <c:pt idx="2">
                  <c:v>Drexel University</c:v>
                </c:pt>
                <c:pt idx="3">
                  <c:v>Curtis Inst of Music</c:v>
                </c:pt>
                <c:pt idx="4">
                  <c:v>Temple University</c:v>
                </c:pt>
                <c:pt idx="5">
                  <c:v>Jna Inst of Culinary</c:v>
                </c:pt>
                <c:pt idx="6">
                  <c:v>Univ of Sciences</c:v>
                </c:pt>
                <c:pt idx="7">
                  <c:v>Star Career Acad</c:v>
                </c:pt>
                <c:pt idx="8">
                  <c:v>Hussian Sch of Art</c:v>
                </c:pt>
                <c:pt idx="9">
                  <c:v>Penn Acad Fine Arts</c:v>
                </c:pt>
                <c:pt idx="10">
                  <c:v>Prism Career Inst</c:v>
                </c:pt>
                <c:pt idx="11">
                  <c:v>Orleans Tech Inst</c:v>
                </c:pt>
                <c:pt idx="12">
                  <c:v>Moore Coll of Art</c:v>
                </c:pt>
                <c:pt idx="13">
                  <c:v>Saint Joseph's Univ</c:v>
                </c:pt>
                <c:pt idx="14">
                  <c:v>University of Penn</c:v>
                </c:pt>
                <c:pt idx="15">
                  <c:v>Lincoln Tech Inst</c:v>
                </c:pt>
                <c:pt idx="16">
                  <c:v>Philadelphia Univ</c:v>
                </c:pt>
                <c:pt idx="17">
                  <c:v>Restaurant Sch WHC</c:v>
                </c:pt>
                <c:pt idx="18">
                  <c:v>Aviation Inst Maint</c:v>
                </c:pt>
                <c:pt idx="19">
                  <c:v>Empire Beauty Sch</c:v>
                </c:pt>
                <c:pt idx="20">
                  <c:v>Chestnut Hill Coll</c:v>
                </c:pt>
                <c:pt idx="21">
                  <c:v>Univ of the Arts</c:v>
                </c:pt>
                <c:pt idx="22">
                  <c:v>ITT Technical Inst</c:v>
                </c:pt>
                <c:pt idx="23">
                  <c:v>Kaplan Career Inst</c:v>
                </c:pt>
                <c:pt idx="24">
                  <c:v>Art Inst of Phila.</c:v>
                </c:pt>
                <c:pt idx="25">
                  <c:v>Metro Career Ctr</c:v>
                </c:pt>
                <c:pt idx="26">
                  <c:v>Jean M Aveda Inst</c:v>
                </c:pt>
                <c:pt idx="27">
                  <c:v>Holy Family Univ</c:v>
                </c:pt>
                <c:pt idx="28">
                  <c:v>Comm Coll of Phila</c:v>
                </c:pt>
                <c:pt idx="29">
                  <c:v>Peirce College</c:v>
                </c:pt>
                <c:pt idx="30">
                  <c:v>LT Int Beauty Sch</c:v>
                </c:pt>
              </c:strCache>
            </c:strRef>
          </c:cat>
          <c:val>
            <c:numRef>
              <c:f>Sheet1!$D$2:$D$32</c:f>
              <c:numCache>
                <c:formatCode>General</c:formatCode>
                <c:ptCount val="31"/>
                <c:pt idx="0">
                  <c:v>16020</c:v>
                </c:pt>
                <c:pt idx="1">
                  <c:v>16020</c:v>
                </c:pt>
                <c:pt idx="2">
                  <c:v>16020</c:v>
                </c:pt>
                <c:pt idx="3">
                  <c:v>16020</c:v>
                </c:pt>
                <c:pt idx="4">
                  <c:v>16020</c:v>
                </c:pt>
                <c:pt idx="5">
                  <c:v>16020</c:v>
                </c:pt>
                <c:pt idx="6">
                  <c:v>16020</c:v>
                </c:pt>
                <c:pt idx="7">
                  <c:v>16020</c:v>
                </c:pt>
                <c:pt idx="8">
                  <c:v>16020</c:v>
                </c:pt>
                <c:pt idx="9">
                  <c:v>16020</c:v>
                </c:pt>
                <c:pt idx="10">
                  <c:v>16020</c:v>
                </c:pt>
                <c:pt idx="11">
                  <c:v>16020</c:v>
                </c:pt>
                <c:pt idx="12">
                  <c:v>16020</c:v>
                </c:pt>
                <c:pt idx="13">
                  <c:v>16020</c:v>
                </c:pt>
                <c:pt idx="14">
                  <c:v>16020</c:v>
                </c:pt>
                <c:pt idx="15">
                  <c:v>16020</c:v>
                </c:pt>
                <c:pt idx="16">
                  <c:v>16020</c:v>
                </c:pt>
                <c:pt idx="17">
                  <c:v>16020</c:v>
                </c:pt>
                <c:pt idx="18">
                  <c:v>16020</c:v>
                </c:pt>
                <c:pt idx="19">
                  <c:v>16020</c:v>
                </c:pt>
                <c:pt idx="20">
                  <c:v>16020</c:v>
                </c:pt>
                <c:pt idx="21">
                  <c:v>16020</c:v>
                </c:pt>
                <c:pt idx="22">
                  <c:v>16020</c:v>
                </c:pt>
                <c:pt idx="23">
                  <c:v>16020</c:v>
                </c:pt>
                <c:pt idx="24">
                  <c:v>16020</c:v>
                </c:pt>
                <c:pt idx="25">
                  <c:v>16020</c:v>
                </c:pt>
                <c:pt idx="26">
                  <c:v>16020</c:v>
                </c:pt>
                <c:pt idx="27">
                  <c:v>16020</c:v>
                </c:pt>
                <c:pt idx="28">
                  <c:v>16020</c:v>
                </c:pt>
                <c:pt idx="29">
                  <c:v>16020</c:v>
                </c:pt>
                <c:pt idx="30">
                  <c:v>16020</c:v>
                </c:pt>
              </c:numCache>
            </c:numRef>
          </c:val>
        </c:ser>
        <c:dLbls>
          <c:showLegendKey val="0"/>
          <c:showVal val="0"/>
          <c:showCatName val="0"/>
          <c:showSerName val="0"/>
          <c:showPercent val="0"/>
          <c:showBubbleSize val="0"/>
        </c:dLbls>
        <c:axId val="214724912"/>
        <c:axId val="214726032"/>
      </c:areaChart>
      <c:barChart>
        <c:barDir val="col"/>
        <c:grouping val="stacked"/>
        <c:varyColors val="0"/>
        <c:ser>
          <c:idx val="0"/>
          <c:order val="0"/>
          <c:tx>
            <c:strRef>
              <c:f>Sheet1!$B$1</c:f>
              <c:strCache>
                <c:ptCount val="1"/>
                <c:pt idx="0">
                  <c:v>Room &amp; Board</c:v>
                </c:pt>
              </c:strCache>
            </c:strRef>
          </c:tx>
          <c:spPr>
            <a:solidFill>
              <a:schemeClr val="tx1"/>
            </a:solidFill>
            <a:ln>
              <a:noFill/>
            </a:ln>
            <a:effectLst/>
          </c:spPr>
          <c:invertIfNegative val="0"/>
          <c:cat>
            <c:strRef>
              <c:f>Sheet1!$A$2:$A$32</c:f>
              <c:strCache>
                <c:ptCount val="31"/>
                <c:pt idx="0">
                  <c:v>La Salle University</c:v>
                </c:pt>
                <c:pt idx="1">
                  <c:v>Natl Massage T Inst</c:v>
                </c:pt>
                <c:pt idx="2">
                  <c:v>Drexel University</c:v>
                </c:pt>
                <c:pt idx="3">
                  <c:v>Curtis Inst of Music</c:v>
                </c:pt>
                <c:pt idx="4">
                  <c:v>Temple University</c:v>
                </c:pt>
                <c:pt idx="5">
                  <c:v>Jna Inst of Culinary</c:v>
                </c:pt>
                <c:pt idx="6">
                  <c:v>Univ of Sciences</c:v>
                </c:pt>
                <c:pt idx="7">
                  <c:v>Star Career Acad</c:v>
                </c:pt>
                <c:pt idx="8">
                  <c:v>Hussian Sch of Art</c:v>
                </c:pt>
                <c:pt idx="9">
                  <c:v>Penn Acad Fine Arts</c:v>
                </c:pt>
                <c:pt idx="10">
                  <c:v>Prism Career Inst</c:v>
                </c:pt>
                <c:pt idx="11">
                  <c:v>Orleans Tech Inst</c:v>
                </c:pt>
                <c:pt idx="12">
                  <c:v>Moore Coll of Art</c:v>
                </c:pt>
                <c:pt idx="13">
                  <c:v>Saint Joseph's Univ</c:v>
                </c:pt>
                <c:pt idx="14">
                  <c:v>University of Penn</c:v>
                </c:pt>
                <c:pt idx="15">
                  <c:v>Lincoln Tech Inst</c:v>
                </c:pt>
                <c:pt idx="16">
                  <c:v>Philadelphia Univ</c:v>
                </c:pt>
                <c:pt idx="17">
                  <c:v>Restaurant Sch WHC</c:v>
                </c:pt>
                <c:pt idx="18">
                  <c:v>Aviation Inst Maint</c:v>
                </c:pt>
                <c:pt idx="19">
                  <c:v>Empire Beauty Sch</c:v>
                </c:pt>
                <c:pt idx="20">
                  <c:v>Chestnut Hill Coll</c:v>
                </c:pt>
                <c:pt idx="21">
                  <c:v>Univ of the Arts</c:v>
                </c:pt>
                <c:pt idx="22">
                  <c:v>ITT Technical Inst</c:v>
                </c:pt>
                <c:pt idx="23">
                  <c:v>Kaplan Career Inst</c:v>
                </c:pt>
                <c:pt idx="24">
                  <c:v>Art Inst of Phila.</c:v>
                </c:pt>
                <c:pt idx="25">
                  <c:v>Metro Career Ctr</c:v>
                </c:pt>
                <c:pt idx="26">
                  <c:v>Jean M Aveda Inst</c:v>
                </c:pt>
                <c:pt idx="27">
                  <c:v>Holy Family Univ</c:v>
                </c:pt>
                <c:pt idx="28">
                  <c:v>Comm Coll of Phila</c:v>
                </c:pt>
                <c:pt idx="29">
                  <c:v>Peirce College</c:v>
                </c:pt>
                <c:pt idx="30">
                  <c:v>LT Int Beauty Sch</c:v>
                </c:pt>
              </c:strCache>
            </c:strRef>
          </c:cat>
          <c:val>
            <c:numRef>
              <c:f>Sheet1!$B$2:$B$32</c:f>
              <c:numCache>
                <c:formatCode>General</c:formatCode>
                <c:ptCount val="31"/>
                <c:pt idx="0">
                  <c:v>16200</c:v>
                </c:pt>
                <c:pt idx="1">
                  <c:v>11835</c:v>
                </c:pt>
                <c:pt idx="2">
                  <c:v>14415</c:v>
                </c:pt>
                <c:pt idx="3">
                  <c:v>13000</c:v>
                </c:pt>
                <c:pt idx="4">
                  <c:v>11410</c:v>
                </c:pt>
                <c:pt idx="5">
                  <c:v>12550</c:v>
                </c:pt>
                <c:pt idx="6">
                  <c:v>13578</c:v>
                </c:pt>
                <c:pt idx="7">
                  <c:v>10287</c:v>
                </c:pt>
                <c:pt idx="8">
                  <c:v>10578</c:v>
                </c:pt>
                <c:pt idx="9">
                  <c:v>12730</c:v>
                </c:pt>
                <c:pt idx="10">
                  <c:v>9549</c:v>
                </c:pt>
                <c:pt idx="11">
                  <c:v>9549</c:v>
                </c:pt>
                <c:pt idx="12">
                  <c:v>12790</c:v>
                </c:pt>
                <c:pt idx="13">
                  <c:v>13232</c:v>
                </c:pt>
                <c:pt idx="14">
                  <c:v>12922</c:v>
                </c:pt>
                <c:pt idx="15">
                  <c:v>9342</c:v>
                </c:pt>
                <c:pt idx="16">
                  <c:v>10514</c:v>
                </c:pt>
                <c:pt idx="17">
                  <c:v>9825</c:v>
                </c:pt>
                <c:pt idx="18">
                  <c:v>6510</c:v>
                </c:pt>
                <c:pt idx="19">
                  <c:v>6174</c:v>
                </c:pt>
                <c:pt idx="20">
                  <c:v>9008</c:v>
                </c:pt>
                <c:pt idx="21">
                  <c:v>9576</c:v>
                </c:pt>
                <c:pt idx="22">
                  <c:v>7495</c:v>
                </c:pt>
                <c:pt idx="23">
                  <c:v>5607</c:v>
                </c:pt>
                <c:pt idx="24">
                  <c:v>5610</c:v>
                </c:pt>
                <c:pt idx="25">
                  <c:v>7427</c:v>
                </c:pt>
                <c:pt idx="26">
                  <c:v>6993</c:v>
                </c:pt>
                <c:pt idx="27">
                  <c:v>8872</c:v>
                </c:pt>
                <c:pt idx="28">
                  <c:v>6660</c:v>
                </c:pt>
                <c:pt idx="29">
                  <c:v>6190</c:v>
                </c:pt>
                <c:pt idx="30">
                  <c:v>2997</c:v>
                </c:pt>
              </c:numCache>
            </c:numRef>
          </c:val>
        </c:ser>
        <c:ser>
          <c:idx val="1"/>
          <c:order val="1"/>
          <c:tx>
            <c:strRef>
              <c:f>Sheet1!$C$1</c:f>
              <c:strCache>
                <c:ptCount val="1"/>
                <c:pt idx="0">
                  <c:v>Other</c:v>
                </c:pt>
              </c:strCache>
            </c:strRef>
          </c:tx>
          <c:spPr>
            <a:solidFill>
              <a:srgbClr val="C00000"/>
            </a:solidFill>
            <a:ln>
              <a:noFill/>
            </a:ln>
            <a:effectLst/>
          </c:spPr>
          <c:invertIfNegative val="0"/>
          <c:cat>
            <c:strRef>
              <c:f>Sheet1!$A$2:$A$32</c:f>
              <c:strCache>
                <c:ptCount val="31"/>
                <c:pt idx="0">
                  <c:v>La Salle University</c:v>
                </c:pt>
                <c:pt idx="1">
                  <c:v>Natl Massage T Inst</c:v>
                </c:pt>
                <c:pt idx="2">
                  <c:v>Drexel University</c:v>
                </c:pt>
                <c:pt idx="3">
                  <c:v>Curtis Inst of Music</c:v>
                </c:pt>
                <c:pt idx="4">
                  <c:v>Temple University</c:v>
                </c:pt>
                <c:pt idx="5">
                  <c:v>Jna Inst of Culinary</c:v>
                </c:pt>
                <c:pt idx="6">
                  <c:v>Univ of Sciences</c:v>
                </c:pt>
                <c:pt idx="7">
                  <c:v>Star Career Acad</c:v>
                </c:pt>
                <c:pt idx="8">
                  <c:v>Hussian Sch of Art</c:v>
                </c:pt>
                <c:pt idx="9">
                  <c:v>Penn Acad Fine Arts</c:v>
                </c:pt>
                <c:pt idx="10">
                  <c:v>Prism Career Inst</c:v>
                </c:pt>
                <c:pt idx="11">
                  <c:v>Orleans Tech Inst</c:v>
                </c:pt>
                <c:pt idx="12">
                  <c:v>Moore Coll of Art</c:v>
                </c:pt>
                <c:pt idx="13">
                  <c:v>Saint Joseph's Univ</c:v>
                </c:pt>
                <c:pt idx="14">
                  <c:v>University of Penn</c:v>
                </c:pt>
                <c:pt idx="15">
                  <c:v>Lincoln Tech Inst</c:v>
                </c:pt>
                <c:pt idx="16">
                  <c:v>Philadelphia Univ</c:v>
                </c:pt>
                <c:pt idx="17">
                  <c:v>Restaurant Sch WHC</c:v>
                </c:pt>
                <c:pt idx="18">
                  <c:v>Aviation Inst Maint</c:v>
                </c:pt>
                <c:pt idx="19">
                  <c:v>Empire Beauty Sch</c:v>
                </c:pt>
                <c:pt idx="20">
                  <c:v>Chestnut Hill Coll</c:v>
                </c:pt>
                <c:pt idx="21">
                  <c:v>Univ of the Arts</c:v>
                </c:pt>
                <c:pt idx="22">
                  <c:v>ITT Technical Inst</c:v>
                </c:pt>
                <c:pt idx="23">
                  <c:v>Kaplan Career Inst</c:v>
                </c:pt>
                <c:pt idx="24">
                  <c:v>Art Inst of Phila.</c:v>
                </c:pt>
                <c:pt idx="25">
                  <c:v>Metro Career Ctr</c:v>
                </c:pt>
                <c:pt idx="26">
                  <c:v>Jean M Aveda Inst</c:v>
                </c:pt>
                <c:pt idx="27">
                  <c:v>Holy Family Univ</c:v>
                </c:pt>
                <c:pt idx="28">
                  <c:v>Comm Coll of Phila</c:v>
                </c:pt>
                <c:pt idx="29">
                  <c:v>Peirce College</c:v>
                </c:pt>
                <c:pt idx="30">
                  <c:v>LT Int Beauty Sch</c:v>
                </c:pt>
              </c:strCache>
            </c:strRef>
          </c:cat>
          <c:val>
            <c:numRef>
              <c:f>Sheet1!$C$2:$C$32</c:f>
              <c:numCache>
                <c:formatCode>General</c:formatCode>
                <c:ptCount val="31"/>
                <c:pt idx="0">
                  <c:v>4050</c:v>
                </c:pt>
                <c:pt idx="1">
                  <c:v>7695</c:v>
                </c:pt>
                <c:pt idx="2">
                  <c:v>3950</c:v>
                </c:pt>
                <c:pt idx="3">
                  <c:v>5140</c:v>
                </c:pt>
                <c:pt idx="4">
                  <c:v>5790</c:v>
                </c:pt>
                <c:pt idx="5">
                  <c:v>4600</c:v>
                </c:pt>
                <c:pt idx="6">
                  <c:v>3396</c:v>
                </c:pt>
                <c:pt idx="7">
                  <c:v>5670</c:v>
                </c:pt>
                <c:pt idx="8">
                  <c:v>5164</c:v>
                </c:pt>
                <c:pt idx="9">
                  <c:v>2610</c:v>
                </c:pt>
                <c:pt idx="10">
                  <c:v>5265</c:v>
                </c:pt>
                <c:pt idx="11">
                  <c:v>5265</c:v>
                </c:pt>
                <c:pt idx="12">
                  <c:v>2000</c:v>
                </c:pt>
                <c:pt idx="13">
                  <c:v>1500</c:v>
                </c:pt>
                <c:pt idx="14">
                  <c:v>1798</c:v>
                </c:pt>
                <c:pt idx="15">
                  <c:v>5157</c:v>
                </c:pt>
                <c:pt idx="16">
                  <c:v>3820</c:v>
                </c:pt>
                <c:pt idx="17">
                  <c:v>4350</c:v>
                </c:pt>
                <c:pt idx="18">
                  <c:v>7056</c:v>
                </c:pt>
                <c:pt idx="19">
                  <c:v>6687</c:v>
                </c:pt>
                <c:pt idx="20">
                  <c:v>3100</c:v>
                </c:pt>
                <c:pt idx="21">
                  <c:v>2313</c:v>
                </c:pt>
                <c:pt idx="22">
                  <c:v>4383</c:v>
                </c:pt>
                <c:pt idx="23">
                  <c:v>6084</c:v>
                </c:pt>
                <c:pt idx="24">
                  <c:v>6078</c:v>
                </c:pt>
                <c:pt idx="25">
                  <c:v>4195</c:v>
                </c:pt>
                <c:pt idx="26">
                  <c:v>4176</c:v>
                </c:pt>
                <c:pt idx="27">
                  <c:v>1290</c:v>
                </c:pt>
                <c:pt idx="28">
                  <c:v>2695</c:v>
                </c:pt>
                <c:pt idx="29">
                  <c:v>1600</c:v>
                </c:pt>
                <c:pt idx="30">
                  <c:v>747</c:v>
                </c:pt>
              </c:numCache>
            </c:numRef>
          </c:val>
        </c:ser>
        <c:dLbls>
          <c:showLegendKey val="0"/>
          <c:showVal val="0"/>
          <c:showCatName val="0"/>
          <c:showSerName val="0"/>
          <c:showPercent val="0"/>
          <c:showBubbleSize val="0"/>
        </c:dLbls>
        <c:gapWidth val="70"/>
        <c:overlap val="100"/>
        <c:axId val="214724912"/>
        <c:axId val="214726032"/>
      </c:barChart>
      <c:catAx>
        <c:axId val="21472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26032"/>
        <c:crosses val="autoZero"/>
        <c:auto val="1"/>
        <c:lblAlgn val="ctr"/>
        <c:lblOffset val="100"/>
        <c:noMultiLvlLbl val="0"/>
      </c:catAx>
      <c:valAx>
        <c:axId val="214726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2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Comparison of Living Cost Allowances to Estimated Living Costs, Milwaukee County, Wisconsin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1332324971438"/>
          <c:y val="0.17493790479195695"/>
          <c:w val="0.87400350781212288"/>
          <c:h val="0.39453652843979797"/>
        </c:manualLayout>
      </c:layout>
      <c:areaChart>
        <c:grouping val="standard"/>
        <c:varyColors val="0"/>
        <c:ser>
          <c:idx val="2"/>
          <c:order val="2"/>
          <c:tx>
            <c:strRef>
              <c:f>Sheet1!$D$1</c:f>
              <c:strCache>
                <c:ptCount val="1"/>
                <c:pt idx="0">
                  <c:v>Estimated Living Cost</c:v>
                </c:pt>
              </c:strCache>
            </c:strRef>
          </c:tx>
          <c:spPr>
            <a:solidFill>
              <a:schemeClr val="bg1">
                <a:lumMod val="85000"/>
              </a:schemeClr>
            </a:solidFill>
            <a:ln>
              <a:noFill/>
            </a:ln>
            <a:effectLst/>
          </c:spPr>
          <c:cat>
            <c:strRef>
              <c:f>Sheet1!$A$2:$A$26</c:f>
              <c:strCache>
                <c:ptCount val="25"/>
                <c:pt idx="0">
                  <c:v>Regency Beauty Inst</c:v>
                </c:pt>
                <c:pt idx="1">
                  <c:v>DeVry U-Wisconsin</c:v>
                </c:pt>
                <c:pt idx="2">
                  <c:v>Marquette U</c:v>
                </c:pt>
                <c:pt idx="3">
                  <c:v>Strayer U-Wisconsin</c:v>
                </c:pt>
                <c:pt idx="4">
                  <c:v>Milwaukee Career Coll</c:v>
                </c:pt>
                <c:pt idx="5">
                  <c:v>VICI Aveda Inst</c:v>
                </c:pt>
                <c:pt idx="6">
                  <c:v>Adv Inst of Hair Design</c:v>
                </c:pt>
                <c:pt idx="7">
                  <c:v>Inst of Beauty and Wellness</c:v>
                </c:pt>
                <c:pt idx="8">
                  <c:v>UW-Milwaukee</c:v>
                </c:pt>
                <c:pt idx="9">
                  <c:v>U of Phoenix-Milwaukee</c:v>
                </c:pt>
                <c:pt idx="10">
                  <c:v>Empire Beauty School</c:v>
                </c:pt>
                <c:pt idx="11">
                  <c:v>Milwaukee Sch of Engin</c:v>
                </c:pt>
                <c:pt idx="12">
                  <c:v>Visions in Hair Design Inst</c:v>
                </c:pt>
                <c:pt idx="13">
                  <c:v>Alverno C</c:v>
                </c:pt>
                <c:pt idx="14">
                  <c:v>Cardinal Stritch U</c:v>
                </c:pt>
                <c:pt idx="15">
                  <c:v>Wisconsin Lutheran</c:v>
                </c:pt>
                <c:pt idx="16">
                  <c:v>ITT Tech Inst-Germantown</c:v>
                </c:pt>
                <c:pt idx="17">
                  <c:v>ITT Tech Inst-Greenfield</c:v>
                </c:pt>
                <c:pt idx="18">
                  <c:v>The Art Inst of Wisconsin</c:v>
                </c:pt>
                <c:pt idx="19">
                  <c:v>Milwaukee Area Tech Coll</c:v>
                </c:pt>
                <c:pt idx="20">
                  <c:v>Mount Mary U</c:v>
                </c:pt>
                <c:pt idx="21">
                  <c:v>Milwaukee Inst of Art &amp; Des</c:v>
                </c:pt>
                <c:pt idx="22">
                  <c:v>Bryant &amp; Stratton-Bayshore</c:v>
                </c:pt>
                <c:pt idx="23">
                  <c:v>Bryant &amp; Stratton-Wauwatosa</c:v>
                </c:pt>
                <c:pt idx="24">
                  <c:v>Bryant &amp; Stratton-Milwaukee</c:v>
                </c:pt>
              </c:strCache>
            </c:strRef>
          </c:cat>
          <c:val>
            <c:numRef>
              <c:f>Sheet1!$D$2:$D$26</c:f>
              <c:numCache>
                <c:formatCode>General</c:formatCode>
                <c:ptCount val="25"/>
                <c:pt idx="0">
                  <c:v>12753</c:v>
                </c:pt>
                <c:pt idx="1">
                  <c:v>12753</c:v>
                </c:pt>
                <c:pt idx="2">
                  <c:v>12753</c:v>
                </c:pt>
                <c:pt idx="3">
                  <c:v>12753</c:v>
                </c:pt>
                <c:pt idx="4">
                  <c:v>12753</c:v>
                </c:pt>
                <c:pt idx="5">
                  <c:v>12753</c:v>
                </c:pt>
                <c:pt idx="6">
                  <c:v>12753</c:v>
                </c:pt>
                <c:pt idx="7">
                  <c:v>12753</c:v>
                </c:pt>
                <c:pt idx="8">
                  <c:v>12753</c:v>
                </c:pt>
                <c:pt idx="9">
                  <c:v>12753</c:v>
                </c:pt>
                <c:pt idx="10">
                  <c:v>12753</c:v>
                </c:pt>
                <c:pt idx="11">
                  <c:v>12753</c:v>
                </c:pt>
                <c:pt idx="12">
                  <c:v>12753</c:v>
                </c:pt>
                <c:pt idx="13">
                  <c:v>12753</c:v>
                </c:pt>
                <c:pt idx="14">
                  <c:v>12753</c:v>
                </c:pt>
                <c:pt idx="15">
                  <c:v>12753</c:v>
                </c:pt>
                <c:pt idx="16">
                  <c:v>12753</c:v>
                </c:pt>
                <c:pt idx="17">
                  <c:v>12753</c:v>
                </c:pt>
                <c:pt idx="18">
                  <c:v>12753</c:v>
                </c:pt>
                <c:pt idx="19">
                  <c:v>12753</c:v>
                </c:pt>
                <c:pt idx="20">
                  <c:v>12753</c:v>
                </c:pt>
                <c:pt idx="21">
                  <c:v>12753</c:v>
                </c:pt>
                <c:pt idx="22">
                  <c:v>12753</c:v>
                </c:pt>
                <c:pt idx="23">
                  <c:v>12753</c:v>
                </c:pt>
                <c:pt idx="24">
                  <c:v>12753</c:v>
                </c:pt>
              </c:numCache>
            </c:numRef>
          </c:val>
        </c:ser>
        <c:dLbls>
          <c:showLegendKey val="0"/>
          <c:showVal val="0"/>
          <c:showCatName val="0"/>
          <c:showSerName val="0"/>
          <c:showPercent val="0"/>
          <c:showBubbleSize val="0"/>
        </c:dLbls>
        <c:axId val="214729952"/>
        <c:axId val="214730512"/>
      </c:areaChart>
      <c:barChart>
        <c:barDir val="col"/>
        <c:grouping val="stacked"/>
        <c:varyColors val="0"/>
        <c:ser>
          <c:idx val="0"/>
          <c:order val="0"/>
          <c:tx>
            <c:strRef>
              <c:f>Sheet1!$B$1</c:f>
              <c:strCache>
                <c:ptCount val="1"/>
                <c:pt idx="0">
                  <c:v>Room &amp; Board</c:v>
                </c:pt>
              </c:strCache>
            </c:strRef>
          </c:tx>
          <c:spPr>
            <a:solidFill>
              <a:schemeClr val="tx1"/>
            </a:solidFill>
            <a:ln>
              <a:noFill/>
            </a:ln>
            <a:effectLst/>
          </c:spPr>
          <c:invertIfNegative val="0"/>
          <c:cat>
            <c:strRef>
              <c:f>Sheet1!$A$2:$A$26</c:f>
              <c:strCache>
                <c:ptCount val="25"/>
                <c:pt idx="0">
                  <c:v>Regency Beauty Inst</c:v>
                </c:pt>
                <c:pt idx="1">
                  <c:v>DeVry U-Wisconsin</c:v>
                </c:pt>
                <c:pt idx="2">
                  <c:v>Marquette U</c:v>
                </c:pt>
                <c:pt idx="3">
                  <c:v>Strayer U-Wisconsin</c:v>
                </c:pt>
                <c:pt idx="4">
                  <c:v>Milwaukee Career Coll</c:v>
                </c:pt>
                <c:pt idx="5">
                  <c:v>VICI Aveda Inst</c:v>
                </c:pt>
                <c:pt idx="6">
                  <c:v>Adv Inst of Hair Design</c:v>
                </c:pt>
                <c:pt idx="7">
                  <c:v>Inst of Beauty and Wellness</c:v>
                </c:pt>
                <c:pt idx="8">
                  <c:v>UW-Milwaukee</c:v>
                </c:pt>
                <c:pt idx="9">
                  <c:v>U of Phoenix-Milwaukee</c:v>
                </c:pt>
                <c:pt idx="10">
                  <c:v>Empire Beauty School</c:v>
                </c:pt>
                <c:pt idx="11">
                  <c:v>Milwaukee Sch of Engin</c:v>
                </c:pt>
                <c:pt idx="12">
                  <c:v>Visions in Hair Design Inst</c:v>
                </c:pt>
                <c:pt idx="13">
                  <c:v>Alverno C</c:v>
                </c:pt>
                <c:pt idx="14">
                  <c:v>Cardinal Stritch U</c:v>
                </c:pt>
                <c:pt idx="15">
                  <c:v>Wisconsin Lutheran</c:v>
                </c:pt>
                <c:pt idx="16">
                  <c:v>ITT Tech Inst-Germantown</c:v>
                </c:pt>
                <c:pt idx="17">
                  <c:v>ITT Tech Inst-Greenfield</c:v>
                </c:pt>
                <c:pt idx="18">
                  <c:v>The Art Inst of Wisconsin</c:v>
                </c:pt>
                <c:pt idx="19">
                  <c:v>Milwaukee Area Tech Coll</c:v>
                </c:pt>
                <c:pt idx="20">
                  <c:v>Mount Mary U</c:v>
                </c:pt>
                <c:pt idx="21">
                  <c:v>Milwaukee Inst of Art &amp; Des</c:v>
                </c:pt>
                <c:pt idx="22">
                  <c:v>Bryant &amp; Stratton-Bayshore</c:v>
                </c:pt>
                <c:pt idx="23">
                  <c:v>Bryant &amp; Stratton-Wauwatosa</c:v>
                </c:pt>
                <c:pt idx="24">
                  <c:v>Bryant &amp; Stratton-Milwaukee</c:v>
                </c:pt>
              </c:strCache>
            </c:strRef>
          </c:cat>
          <c:val>
            <c:numRef>
              <c:f>Sheet1!$B$2:$B$26</c:f>
              <c:numCache>
                <c:formatCode>General</c:formatCode>
                <c:ptCount val="25"/>
                <c:pt idx="0">
                  <c:v>13374</c:v>
                </c:pt>
                <c:pt idx="1">
                  <c:v>10312</c:v>
                </c:pt>
                <c:pt idx="2">
                  <c:v>11476</c:v>
                </c:pt>
                <c:pt idx="3">
                  <c:v>10917</c:v>
                </c:pt>
                <c:pt idx="4">
                  <c:v>9550</c:v>
                </c:pt>
                <c:pt idx="5">
                  <c:v>9549</c:v>
                </c:pt>
                <c:pt idx="6">
                  <c:v>9549</c:v>
                </c:pt>
                <c:pt idx="7">
                  <c:v>7578</c:v>
                </c:pt>
                <c:pt idx="8">
                  <c:v>9136</c:v>
                </c:pt>
                <c:pt idx="9">
                  <c:v>6230</c:v>
                </c:pt>
                <c:pt idx="10">
                  <c:v>6174</c:v>
                </c:pt>
                <c:pt idx="11">
                  <c:v>8271</c:v>
                </c:pt>
                <c:pt idx="12">
                  <c:v>8055</c:v>
                </c:pt>
                <c:pt idx="13">
                  <c:v>7652</c:v>
                </c:pt>
                <c:pt idx="14">
                  <c:v>5780</c:v>
                </c:pt>
                <c:pt idx="15">
                  <c:v>5740</c:v>
                </c:pt>
                <c:pt idx="16">
                  <c:v>7495</c:v>
                </c:pt>
                <c:pt idx="17">
                  <c:v>7495</c:v>
                </c:pt>
                <c:pt idx="18">
                  <c:v>5610</c:v>
                </c:pt>
                <c:pt idx="19">
                  <c:v>7500</c:v>
                </c:pt>
                <c:pt idx="20">
                  <c:v>6972</c:v>
                </c:pt>
                <c:pt idx="21">
                  <c:v>7680</c:v>
                </c:pt>
                <c:pt idx="22">
                  <c:v>3500</c:v>
                </c:pt>
                <c:pt idx="23">
                  <c:v>3500</c:v>
                </c:pt>
                <c:pt idx="24">
                  <c:v>3500</c:v>
                </c:pt>
              </c:numCache>
            </c:numRef>
          </c:val>
        </c:ser>
        <c:ser>
          <c:idx val="1"/>
          <c:order val="1"/>
          <c:tx>
            <c:strRef>
              <c:f>Sheet1!$C$1</c:f>
              <c:strCache>
                <c:ptCount val="1"/>
                <c:pt idx="0">
                  <c:v>Other</c:v>
                </c:pt>
              </c:strCache>
            </c:strRef>
          </c:tx>
          <c:spPr>
            <a:solidFill>
              <a:srgbClr val="C00000"/>
            </a:solidFill>
            <a:ln>
              <a:noFill/>
            </a:ln>
            <a:effectLst/>
          </c:spPr>
          <c:invertIfNegative val="0"/>
          <c:cat>
            <c:strRef>
              <c:f>Sheet1!$A$2:$A$26</c:f>
              <c:strCache>
                <c:ptCount val="25"/>
                <c:pt idx="0">
                  <c:v>Regency Beauty Inst</c:v>
                </c:pt>
                <c:pt idx="1">
                  <c:v>DeVry U-Wisconsin</c:v>
                </c:pt>
                <c:pt idx="2">
                  <c:v>Marquette U</c:v>
                </c:pt>
                <c:pt idx="3">
                  <c:v>Strayer U-Wisconsin</c:v>
                </c:pt>
                <c:pt idx="4">
                  <c:v>Milwaukee Career Coll</c:v>
                </c:pt>
                <c:pt idx="5">
                  <c:v>VICI Aveda Inst</c:v>
                </c:pt>
                <c:pt idx="6">
                  <c:v>Adv Inst of Hair Design</c:v>
                </c:pt>
                <c:pt idx="7">
                  <c:v>Inst of Beauty and Wellness</c:v>
                </c:pt>
                <c:pt idx="8">
                  <c:v>UW-Milwaukee</c:v>
                </c:pt>
                <c:pt idx="9">
                  <c:v>U of Phoenix-Milwaukee</c:v>
                </c:pt>
                <c:pt idx="10">
                  <c:v>Empire Beauty School</c:v>
                </c:pt>
                <c:pt idx="11">
                  <c:v>Milwaukee Sch of Engin</c:v>
                </c:pt>
                <c:pt idx="12">
                  <c:v>Visions in Hair Design Inst</c:v>
                </c:pt>
                <c:pt idx="13">
                  <c:v>Alverno C</c:v>
                </c:pt>
                <c:pt idx="14">
                  <c:v>Cardinal Stritch U</c:v>
                </c:pt>
                <c:pt idx="15">
                  <c:v>Wisconsin Lutheran</c:v>
                </c:pt>
                <c:pt idx="16">
                  <c:v>ITT Tech Inst-Germantown</c:v>
                </c:pt>
                <c:pt idx="17">
                  <c:v>ITT Tech Inst-Greenfield</c:v>
                </c:pt>
                <c:pt idx="18">
                  <c:v>The Art Inst of Wisconsin</c:v>
                </c:pt>
                <c:pt idx="19">
                  <c:v>Milwaukee Area Tech Coll</c:v>
                </c:pt>
                <c:pt idx="20">
                  <c:v>Mount Mary U</c:v>
                </c:pt>
                <c:pt idx="21">
                  <c:v>Milwaukee Inst of Art &amp; Des</c:v>
                </c:pt>
                <c:pt idx="22">
                  <c:v>Bryant &amp; Stratton-Bayshore</c:v>
                </c:pt>
                <c:pt idx="23">
                  <c:v>Bryant &amp; Stratton-Wauwatosa</c:v>
                </c:pt>
                <c:pt idx="24">
                  <c:v>Bryant &amp; Stratton-Milwaukee</c:v>
                </c:pt>
              </c:strCache>
            </c:strRef>
          </c:cat>
          <c:val>
            <c:numRef>
              <c:f>Sheet1!$C$2:$C$26</c:f>
              <c:numCache>
                <c:formatCode>General</c:formatCode>
                <c:ptCount val="25"/>
                <c:pt idx="0">
                  <c:v>7902</c:v>
                </c:pt>
                <c:pt idx="1">
                  <c:v>6340</c:v>
                </c:pt>
                <c:pt idx="2">
                  <c:v>4640</c:v>
                </c:pt>
                <c:pt idx="3">
                  <c:v>4302</c:v>
                </c:pt>
                <c:pt idx="4">
                  <c:v>5266</c:v>
                </c:pt>
                <c:pt idx="5">
                  <c:v>5265</c:v>
                </c:pt>
                <c:pt idx="6">
                  <c:v>5265</c:v>
                </c:pt>
                <c:pt idx="7">
                  <c:v>6660</c:v>
                </c:pt>
                <c:pt idx="8">
                  <c:v>4634</c:v>
                </c:pt>
                <c:pt idx="9">
                  <c:v>6830</c:v>
                </c:pt>
                <c:pt idx="10">
                  <c:v>6687</c:v>
                </c:pt>
                <c:pt idx="11">
                  <c:v>4431</c:v>
                </c:pt>
                <c:pt idx="12">
                  <c:v>4473</c:v>
                </c:pt>
                <c:pt idx="13">
                  <c:v>4572</c:v>
                </c:pt>
                <c:pt idx="14">
                  <c:v>6262</c:v>
                </c:pt>
                <c:pt idx="15">
                  <c:v>6220</c:v>
                </c:pt>
                <c:pt idx="16">
                  <c:v>4383</c:v>
                </c:pt>
                <c:pt idx="17">
                  <c:v>4383</c:v>
                </c:pt>
                <c:pt idx="18">
                  <c:v>6078</c:v>
                </c:pt>
                <c:pt idx="19">
                  <c:v>3725</c:v>
                </c:pt>
                <c:pt idx="20">
                  <c:v>3476</c:v>
                </c:pt>
                <c:pt idx="21">
                  <c:v>2500</c:v>
                </c:pt>
                <c:pt idx="22">
                  <c:v>1680</c:v>
                </c:pt>
                <c:pt idx="23">
                  <c:v>1680</c:v>
                </c:pt>
                <c:pt idx="24">
                  <c:v>1680</c:v>
                </c:pt>
              </c:numCache>
            </c:numRef>
          </c:val>
        </c:ser>
        <c:dLbls>
          <c:showLegendKey val="0"/>
          <c:showVal val="0"/>
          <c:showCatName val="0"/>
          <c:showSerName val="0"/>
          <c:showPercent val="0"/>
          <c:showBubbleSize val="0"/>
        </c:dLbls>
        <c:gapWidth val="100"/>
        <c:overlap val="100"/>
        <c:axId val="214729952"/>
        <c:axId val="214730512"/>
      </c:barChart>
      <c:catAx>
        <c:axId val="21472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30512"/>
        <c:crosses val="autoZero"/>
        <c:auto val="1"/>
        <c:lblAlgn val="ctr"/>
        <c:lblOffset val="100"/>
        <c:noMultiLvlLbl val="0"/>
      </c:catAx>
      <c:valAx>
        <c:axId val="21473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2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Comparison of Living Cost Allowances to Estimated Living Costs, Washington, DC</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1332324971438"/>
          <c:y val="0.17493790479195695"/>
          <c:w val="0.87400350781212288"/>
          <c:h val="0.39453652843979797"/>
        </c:manualLayout>
      </c:layout>
      <c:areaChart>
        <c:grouping val="standard"/>
        <c:varyColors val="0"/>
        <c:ser>
          <c:idx val="2"/>
          <c:order val="2"/>
          <c:tx>
            <c:strRef>
              <c:f>Sheet1!$D$1</c:f>
              <c:strCache>
                <c:ptCount val="1"/>
                <c:pt idx="0">
                  <c:v>Estimated Living Cost</c:v>
                </c:pt>
              </c:strCache>
            </c:strRef>
          </c:tx>
          <c:spPr>
            <a:solidFill>
              <a:schemeClr val="bg1">
                <a:lumMod val="85000"/>
              </a:schemeClr>
            </a:solidFill>
            <a:ln>
              <a:noFill/>
            </a:ln>
            <a:effectLst/>
          </c:spPr>
          <c:cat>
            <c:strRef>
              <c:f>Sheet1!$A$2:$A$19</c:f>
              <c:strCache>
                <c:ptCount val="18"/>
                <c:pt idx="0">
                  <c:v>Natl Consv Dram Arts</c:v>
                </c:pt>
                <c:pt idx="1">
                  <c:v>UDC</c:v>
                </c:pt>
                <c:pt idx="2">
                  <c:v>Tech Learning Ctrs Inc</c:v>
                </c:pt>
                <c:pt idx="3">
                  <c:v>Catholic U</c:v>
                </c:pt>
                <c:pt idx="4">
                  <c:v>Gallaudet U</c:v>
                </c:pt>
                <c:pt idx="5">
                  <c:v>Trinity Washington U</c:v>
                </c:pt>
                <c:pt idx="6">
                  <c:v>American U</c:v>
                </c:pt>
                <c:pt idx="7">
                  <c:v>Strayer U-Global Region</c:v>
                </c:pt>
                <c:pt idx="8">
                  <c:v>Strayer U-DC</c:v>
                </c:pt>
                <c:pt idx="9">
                  <c:v>Corcoran Coll Art &amp; Des</c:v>
                </c:pt>
                <c:pt idx="10">
                  <c:v>U of Phoenix-DC Campus</c:v>
                </c:pt>
                <c:pt idx="11">
                  <c:v>George Washington U</c:v>
                </c:pt>
                <c:pt idx="12">
                  <c:v>Radians College</c:v>
                </c:pt>
                <c:pt idx="13">
                  <c:v>Career Technical Inst</c:v>
                </c:pt>
                <c:pt idx="14">
                  <c:v>U of the Potomac-DC</c:v>
                </c:pt>
                <c:pt idx="15">
                  <c:v>Bennett Career Inst</c:v>
                </c:pt>
                <c:pt idx="16">
                  <c:v>Howard University*</c:v>
                </c:pt>
                <c:pt idx="17">
                  <c:v>Georgetown University*</c:v>
                </c:pt>
              </c:strCache>
            </c:strRef>
          </c:cat>
          <c:val>
            <c:numRef>
              <c:f>Sheet1!$D$2:$D$19</c:f>
              <c:numCache>
                <c:formatCode>General</c:formatCode>
                <c:ptCount val="18"/>
                <c:pt idx="0">
                  <c:v>20394</c:v>
                </c:pt>
                <c:pt idx="1">
                  <c:v>20394</c:v>
                </c:pt>
                <c:pt idx="2">
                  <c:v>20394</c:v>
                </c:pt>
                <c:pt idx="3">
                  <c:v>20394</c:v>
                </c:pt>
                <c:pt idx="4">
                  <c:v>20394</c:v>
                </c:pt>
                <c:pt idx="5">
                  <c:v>20394</c:v>
                </c:pt>
                <c:pt idx="6">
                  <c:v>20394</c:v>
                </c:pt>
                <c:pt idx="7">
                  <c:v>20394</c:v>
                </c:pt>
                <c:pt idx="8">
                  <c:v>20394</c:v>
                </c:pt>
                <c:pt idx="9">
                  <c:v>20394</c:v>
                </c:pt>
                <c:pt idx="10">
                  <c:v>20394</c:v>
                </c:pt>
                <c:pt idx="11">
                  <c:v>20394</c:v>
                </c:pt>
                <c:pt idx="12">
                  <c:v>20394</c:v>
                </c:pt>
                <c:pt idx="13">
                  <c:v>20394</c:v>
                </c:pt>
                <c:pt idx="14">
                  <c:v>20394</c:v>
                </c:pt>
                <c:pt idx="15">
                  <c:v>20394</c:v>
                </c:pt>
                <c:pt idx="16">
                  <c:v>20394</c:v>
                </c:pt>
                <c:pt idx="17">
                  <c:v>20394</c:v>
                </c:pt>
              </c:numCache>
            </c:numRef>
          </c:val>
        </c:ser>
        <c:dLbls>
          <c:showLegendKey val="0"/>
          <c:showVal val="0"/>
          <c:showCatName val="0"/>
          <c:showSerName val="0"/>
          <c:showPercent val="0"/>
          <c:showBubbleSize val="0"/>
        </c:dLbls>
        <c:axId val="214732752"/>
        <c:axId val="205152176"/>
      </c:areaChart>
      <c:barChart>
        <c:barDir val="col"/>
        <c:grouping val="stacked"/>
        <c:varyColors val="0"/>
        <c:ser>
          <c:idx val="0"/>
          <c:order val="0"/>
          <c:tx>
            <c:strRef>
              <c:f>Sheet1!$B$1</c:f>
              <c:strCache>
                <c:ptCount val="1"/>
                <c:pt idx="0">
                  <c:v>Room &amp; Board</c:v>
                </c:pt>
              </c:strCache>
            </c:strRef>
          </c:tx>
          <c:spPr>
            <a:solidFill>
              <a:schemeClr val="tx1"/>
            </a:solidFill>
            <a:ln>
              <a:noFill/>
            </a:ln>
            <a:effectLst/>
          </c:spPr>
          <c:invertIfNegative val="0"/>
          <c:cat>
            <c:strRef>
              <c:f>Sheet1!$A$2:$A$19</c:f>
              <c:strCache>
                <c:ptCount val="18"/>
                <c:pt idx="0">
                  <c:v>Natl Consv Dram Arts</c:v>
                </c:pt>
                <c:pt idx="1">
                  <c:v>UDC</c:v>
                </c:pt>
                <c:pt idx="2">
                  <c:v>Tech Learning Ctrs Inc</c:v>
                </c:pt>
                <c:pt idx="3">
                  <c:v>Catholic U</c:v>
                </c:pt>
                <c:pt idx="4">
                  <c:v>Gallaudet U</c:v>
                </c:pt>
                <c:pt idx="5">
                  <c:v>Trinity Washington U</c:v>
                </c:pt>
                <c:pt idx="6">
                  <c:v>American U</c:v>
                </c:pt>
                <c:pt idx="7">
                  <c:v>Strayer U-Global Region</c:v>
                </c:pt>
                <c:pt idx="8">
                  <c:v>Strayer U-DC</c:v>
                </c:pt>
                <c:pt idx="9">
                  <c:v>Corcoran Coll Art &amp; Des</c:v>
                </c:pt>
                <c:pt idx="10">
                  <c:v>U of Phoenix-DC Campus</c:v>
                </c:pt>
                <c:pt idx="11">
                  <c:v>George Washington U</c:v>
                </c:pt>
                <c:pt idx="12">
                  <c:v>Radians College</c:v>
                </c:pt>
                <c:pt idx="13">
                  <c:v>Career Technical Inst</c:v>
                </c:pt>
                <c:pt idx="14">
                  <c:v>U of the Potomac-DC</c:v>
                </c:pt>
                <c:pt idx="15">
                  <c:v>Bennett Career Inst</c:v>
                </c:pt>
                <c:pt idx="16">
                  <c:v>Howard University*</c:v>
                </c:pt>
                <c:pt idx="17">
                  <c:v>Georgetown University*</c:v>
                </c:pt>
              </c:strCache>
            </c:strRef>
          </c:cat>
          <c:val>
            <c:numRef>
              <c:f>Sheet1!$B$2:$B$19</c:f>
              <c:numCache>
                <c:formatCode>General</c:formatCode>
                <c:ptCount val="18"/>
                <c:pt idx="0">
                  <c:v>13029</c:v>
                </c:pt>
                <c:pt idx="1">
                  <c:v>15375</c:v>
                </c:pt>
                <c:pt idx="2">
                  <c:v>11790</c:v>
                </c:pt>
                <c:pt idx="3">
                  <c:v>14326</c:v>
                </c:pt>
                <c:pt idx="4">
                  <c:v>11580</c:v>
                </c:pt>
                <c:pt idx="5">
                  <c:v>9513</c:v>
                </c:pt>
                <c:pt idx="6">
                  <c:v>14180</c:v>
                </c:pt>
                <c:pt idx="7">
                  <c:v>10917</c:v>
                </c:pt>
                <c:pt idx="8">
                  <c:v>10917</c:v>
                </c:pt>
                <c:pt idx="9">
                  <c:v>9800</c:v>
                </c:pt>
                <c:pt idx="10">
                  <c:v>6230</c:v>
                </c:pt>
                <c:pt idx="11">
                  <c:v>11378</c:v>
                </c:pt>
                <c:pt idx="12">
                  <c:v>5967</c:v>
                </c:pt>
                <c:pt idx="13">
                  <c:v>10503</c:v>
                </c:pt>
                <c:pt idx="14">
                  <c:v>6240</c:v>
                </c:pt>
                <c:pt idx="15">
                  <c:v>8397</c:v>
                </c:pt>
              </c:numCache>
            </c:numRef>
          </c:val>
        </c:ser>
        <c:ser>
          <c:idx val="1"/>
          <c:order val="1"/>
          <c:tx>
            <c:strRef>
              <c:f>Sheet1!$C$1</c:f>
              <c:strCache>
                <c:ptCount val="1"/>
                <c:pt idx="0">
                  <c:v>Other</c:v>
                </c:pt>
              </c:strCache>
            </c:strRef>
          </c:tx>
          <c:spPr>
            <a:solidFill>
              <a:srgbClr val="C00000"/>
            </a:solidFill>
            <a:ln>
              <a:noFill/>
            </a:ln>
            <a:effectLst/>
          </c:spPr>
          <c:invertIfNegative val="0"/>
          <c:cat>
            <c:strRef>
              <c:f>Sheet1!$A$2:$A$19</c:f>
              <c:strCache>
                <c:ptCount val="18"/>
                <c:pt idx="0">
                  <c:v>Natl Consv Dram Arts</c:v>
                </c:pt>
                <c:pt idx="1">
                  <c:v>UDC</c:v>
                </c:pt>
                <c:pt idx="2">
                  <c:v>Tech Learning Ctrs Inc</c:v>
                </c:pt>
                <c:pt idx="3">
                  <c:v>Catholic U</c:v>
                </c:pt>
                <c:pt idx="4">
                  <c:v>Gallaudet U</c:v>
                </c:pt>
                <c:pt idx="5">
                  <c:v>Trinity Washington U</c:v>
                </c:pt>
                <c:pt idx="6">
                  <c:v>American U</c:v>
                </c:pt>
                <c:pt idx="7">
                  <c:v>Strayer U-Global Region</c:v>
                </c:pt>
                <c:pt idx="8">
                  <c:v>Strayer U-DC</c:v>
                </c:pt>
                <c:pt idx="9">
                  <c:v>Corcoran Coll Art &amp; Des</c:v>
                </c:pt>
                <c:pt idx="10">
                  <c:v>U of Phoenix-DC Campus</c:v>
                </c:pt>
                <c:pt idx="11">
                  <c:v>George Washington U</c:v>
                </c:pt>
                <c:pt idx="12">
                  <c:v>Radians College</c:v>
                </c:pt>
                <c:pt idx="13">
                  <c:v>Career Technical Inst</c:v>
                </c:pt>
                <c:pt idx="14">
                  <c:v>U of the Potomac-DC</c:v>
                </c:pt>
                <c:pt idx="15">
                  <c:v>Bennett Career Inst</c:v>
                </c:pt>
                <c:pt idx="16">
                  <c:v>Howard University*</c:v>
                </c:pt>
                <c:pt idx="17">
                  <c:v>Georgetown University*</c:v>
                </c:pt>
              </c:strCache>
            </c:strRef>
          </c:cat>
          <c:val>
            <c:numRef>
              <c:f>Sheet1!$C$2:$C$19</c:f>
              <c:numCache>
                <c:formatCode>General</c:formatCode>
                <c:ptCount val="18"/>
                <c:pt idx="0">
                  <c:v>7313</c:v>
                </c:pt>
                <c:pt idx="1">
                  <c:v>3538</c:v>
                </c:pt>
                <c:pt idx="2">
                  <c:v>5634</c:v>
                </c:pt>
                <c:pt idx="3">
                  <c:v>2550</c:v>
                </c:pt>
                <c:pt idx="4">
                  <c:v>5208</c:v>
                </c:pt>
                <c:pt idx="5">
                  <c:v>6192</c:v>
                </c:pt>
                <c:pt idx="6">
                  <c:v>1179</c:v>
                </c:pt>
                <c:pt idx="7">
                  <c:v>4302</c:v>
                </c:pt>
                <c:pt idx="8">
                  <c:v>4302</c:v>
                </c:pt>
                <c:pt idx="9">
                  <c:v>4200</c:v>
                </c:pt>
                <c:pt idx="10">
                  <c:v>6830</c:v>
                </c:pt>
                <c:pt idx="11">
                  <c:v>1450</c:v>
                </c:pt>
                <c:pt idx="12">
                  <c:v>6696</c:v>
                </c:pt>
                <c:pt idx="13">
                  <c:v>1980</c:v>
                </c:pt>
                <c:pt idx="14">
                  <c:v>3684</c:v>
                </c:pt>
                <c:pt idx="15">
                  <c:v>990</c:v>
                </c:pt>
              </c:numCache>
            </c:numRef>
          </c:val>
        </c:ser>
        <c:dLbls>
          <c:showLegendKey val="0"/>
          <c:showVal val="0"/>
          <c:showCatName val="0"/>
          <c:showSerName val="0"/>
          <c:showPercent val="0"/>
          <c:showBubbleSize val="0"/>
        </c:dLbls>
        <c:gapWidth val="100"/>
        <c:overlap val="100"/>
        <c:axId val="214732752"/>
        <c:axId val="205152176"/>
      </c:barChart>
      <c:catAx>
        <c:axId val="21473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152176"/>
        <c:crosses val="autoZero"/>
        <c:auto val="1"/>
        <c:lblAlgn val="ctr"/>
        <c:lblOffset val="100"/>
        <c:noMultiLvlLbl val="0"/>
      </c:catAx>
      <c:valAx>
        <c:axId val="20515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73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Comparison of Living Cost Allowances to Estimated Living Costs, </a:t>
            </a:r>
            <a:r>
              <a:rPr lang="en-US" b="1" dirty="0" smtClean="0"/>
              <a:t>Sumter SC</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1332324971438"/>
          <c:y val="0.23480746504843239"/>
          <c:w val="0.79883935514657367"/>
          <c:h val="0.49522618745332736"/>
        </c:manualLayout>
      </c:layout>
      <c:areaChart>
        <c:grouping val="standard"/>
        <c:varyColors val="0"/>
        <c:ser>
          <c:idx val="2"/>
          <c:order val="2"/>
          <c:tx>
            <c:strRef>
              <c:f>Sheet1!$D$1</c:f>
              <c:strCache>
                <c:ptCount val="1"/>
                <c:pt idx="0">
                  <c:v>Estimated Living Cost</c:v>
                </c:pt>
              </c:strCache>
            </c:strRef>
          </c:tx>
          <c:spPr>
            <a:solidFill>
              <a:schemeClr val="bg1">
                <a:lumMod val="85000"/>
              </a:schemeClr>
            </a:solidFill>
            <a:ln>
              <a:noFill/>
            </a:ln>
            <a:effectLst/>
          </c:spPr>
          <c:cat>
            <c:strRef>
              <c:f>Sheet1!$A$2:$A$5</c:f>
              <c:strCache>
                <c:ptCount val="4"/>
                <c:pt idx="0">
                  <c:v>Sumter Beauty Coll</c:v>
                </c:pt>
                <c:pt idx="1">
                  <c:v>U of South Carolina
Sumter</c:v>
                </c:pt>
                <c:pt idx="2">
                  <c:v>Central Carolina
Tech Coll</c:v>
                </c:pt>
                <c:pt idx="3">
                  <c:v>Morris College</c:v>
                </c:pt>
              </c:strCache>
            </c:strRef>
          </c:cat>
          <c:val>
            <c:numRef>
              <c:f>Sheet1!$D$2:$D$5</c:f>
              <c:numCache>
                <c:formatCode>General</c:formatCode>
                <c:ptCount val="4"/>
                <c:pt idx="0">
                  <c:v>11889</c:v>
                </c:pt>
                <c:pt idx="1">
                  <c:v>11889</c:v>
                </c:pt>
                <c:pt idx="2">
                  <c:v>11889</c:v>
                </c:pt>
                <c:pt idx="3">
                  <c:v>11889</c:v>
                </c:pt>
              </c:numCache>
            </c:numRef>
          </c:val>
        </c:ser>
        <c:dLbls>
          <c:showLegendKey val="0"/>
          <c:showVal val="0"/>
          <c:showCatName val="0"/>
          <c:showSerName val="0"/>
          <c:showPercent val="0"/>
          <c:showBubbleSize val="0"/>
        </c:dLbls>
        <c:axId val="216350096"/>
        <c:axId val="216350656"/>
      </c:areaChart>
      <c:barChart>
        <c:barDir val="col"/>
        <c:grouping val="stacked"/>
        <c:varyColors val="0"/>
        <c:ser>
          <c:idx val="0"/>
          <c:order val="0"/>
          <c:tx>
            <c:strRef>
              <c:f>Sheet1!$B$1</c:f>
              <c:strCache>
                <c:ptCount val="1"/>
                <c:pt idx="0">
                  <c:v>Room &amp; Board</c:v>
                </c:pt>
              </c:strCache>
            </c:strRef>
          </c:tx>
          <c:spPr>
            <a:solidFill>
              <a:schemeClr val="tx1"/>
            </a:solidFill>
            <a:ln>
              <a:noFill/>
            </a:ln>
            <a:effectLst/>
          </c:spPr>
          <c:invertIfNegative val="0"/>
          <c:cat>
            <c:strRef>
              <c:f>Sheet1!$A$2:$A$5</c:f>
              <c:strCache>
                <c:ptCount val="4"/>
                <c:pt idx="0">
                  <c:v>Sumter Beauty Coll</c:v>
                </c:pt>
                <c:pt idx="1">
                  <c:v>U of South Carolina
Sumter</c:v>
                </c:pt>
                <c:pt idx="2">
                  <c:v>Central Carolina
Tech Coll</c:v>
                </c:pt>
                <c:pt idx="3">
                  <c:v>Morris College</c:v>
                </c:pt>
              </c:strCache>
            </c:strRef>
          </c:cat>
          <c:val>
            <c:numRef>
              <c:f>Sheet1!$B$2:$B$5</c:f>
              <c:numCache>
                <c:formatCode>General</c:formatCode>
                <c:ptCount val="4"/>
                <c:pt idx="0">
                  <c:v>9513</c:v>
                </c:pt>
                <c:pt idx="1">
                  <c:v>6840</c:v>
                </c:pt>
                <c:pt idx="2">
                  <c:v>9164</c:v>
                </c:pt>
                <c:pt idx="3">
                  <c:v>5150</c:v>
                </c:pt>
              </c:numCache>
            </c:numRef>
          </c:val>
        </c:ser>
        <c:ser>
          <c:idx val="1"/>
          <c:order val="1"/>
          <c:tx>
            <c:strRef>
              <c:f>Sheet1!$C$1</c:f>
              <c:strCache>
                <c:ptCount val="1"/>
                <c:pt idx="0">
                  <c:v>Other</c:v>
                </c:pt>
              </c:strCache>
            </c:strRef>
          </c:tx>
          <c:spPr>
            <a:solidFill>
              <a:srgbClr val="C00000"/>
            </a:solidFill>
            <a:ln>
              <a:noFill/>
            </a:ln>
            <a:effectLst/>
          </c:spPr>
          <c:invertIfNegative val="0"/>
          <c:cat>
            <c:strRef>
              <c:f>Sheet1!$A$2:$A$5</c:f>
              <c:strCache>
                <c:ptCount val="4"/>
                <c:pt idx="0">
                  <c:v>Sumter Beauty Coll</c:v>
                </c:pt>
                <c:pt idx="1">
                  <c:v>U of South Carolina
Sumter</c:v>
                </c:pt>
                <c:pt idx="2">
                  <c:v>Central Carolina
Tech Coll</c:v>
                </c:pt>
                <c:pt idx="3">
                  <c:v>Morris College</c:v>
                </c:pt>
              </c:strCache>
            </c:strRef>
          </c:cat>
          <c:val>
            <c:numRef>
              <c:f>Sheet1!$C$2:$C$5</c:f>
              <c:numCache>
                <c:formatCode>General</c:formatCode>
                <c:ptCount val="4"/>
                <c:pt idx="0">
                  <c:v>6192</c:v>
                </c:pt>
                <c:pt idx="1">
                  <c:v>6915</c:v>
                </c:pt>
                <c:pt idx="2">
                  <c:v>2067</c:v>
                </c:pt>
                <c:pt idx="3">
                  <c:v>3575</c:v>
                </c:pt>
              </c:numCache>
            </c:numRef>
          </c:val>
        </c:ser>
        <c:dLbls>
          <c:showLegendKey val="0"/>
          <c:showVal val="0"/>
          <c:showCatName val="0"/>
          <c:showSerName val="0"/>
          <c:showPercent val="0"/>
          <c:showBubbleSize val="0"/>
        </c:dLbls>
        <c:gapWidth val="100"/>
        <c:overlap val="100"/>
        <c:axId val="216350096"/>
        <c:axId val="216350656"/>
      </c:barChart>
      <c:catAx>
        <c:axId val="21635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6350656"/>
        <c:crosses val="autoZero"/>
        <c:auto val="1"/>
        <c:lblAlgn val="ctr"/>
        <c:lblOffset val="100"/>
        <c:noMultiLvlLbl val="0"/>
      </c:catAx>
      <c:valAx>
        <c:axId val="21635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6350096"/>
        <c:crosses val="autoZero"/>
        <c:crossBetween val="between"/>
        <c:majorUnit val="4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30986344098292"/>
          <c:y val="5.2710913286901639E-2"/>
          <c:w val="0.62327094982692377"/>
          <c:h val="0.84167283718249408"/>
        </c:manualLayout>
      </c:layout>
      <c:lineChart>
        <c:grouping val="standard"/>
        <c:varyColors val="0"/>
        <c:ser>
          <c:idx val="1"/>
          <c:order val="0"/>
          <c:tx>
            <c:strRef>
              <c:f>Sheet1!$K$7</c:f>
              <c:strCache>
                <c:ptCount val="1"/>
                <c:pt idx="0">
                  <c:v>Public 4-year</c:v>
                </c:pt>
              </c:strCache>
            </c:strRef>
          </c:tx>
          <c:spPr>
            <a:ln w="63500"/>
          </c:spPr>
          <c:marker>
            <c:symbol val="none"/>
          </c:marker>
          <c:cat>
            <c:numRef>
              <c:f>Sheet1!$L$6:$S$6</c:f>
              <c:numCache>
                <c:formatCode>General</c:formatCode>
                <c:ptCount val="8"/>
                <c:pt idx="0">
                  <c:v>2006</c:v>
                </c:pt>
                <c:pt idx="1">
                  <c:v>2007</c:v>
                </c:pt>
                <c:pt idx="2">
                  <c:v>2008</c:v>
                </c:pt>
                <c:pt idx="3">
                  <c:v>2009</c:v>
                </c:pt>
                <c:pt idx="4">
                  <c:v>2010</c:v>
                </c:pt>
                <c:pt idx="5">
                  <c:v>2011</c:v>
                </c:pt>
                <c:pt idx="6">
                  <c:v>2012</c:v>
                </c:pt>
                <c:pt idx="7">
                  <c:v>2013</c:v>
                </c:pt>
              </c:numCache>
            </c:numRef>
          </c:cat>
          <c:val>
            <c:numRef>
              <c:f>Sheet1!$L$7:$S$7</c:f>
              <c:numCache>
                <c:formatCode>#,##0</c:formatCode>
                <c:ptCount val="8"/>
                <c:pt idx="0">
                  <c:v>9369</c:v>
                </c:pt>
                <c:pt idx="1">
                  <c:v>9812</c:v>
                </c:pt>
                <c:pt idx="2">
                  <c:v>10300</c:v>
                </c:pt>
                <c:pt idx="3">
                  <c:v>10848</c:v>
                </c:pt>
                <c:pt idx="4">
                  <c:v>11233</c:v>
                </c:pt>
                <c:pt idx="5">
                  <c:v>11574</c:v>
                </c:pt>
                <c:pt idx="6">
                  <c:v>11916</c:v>
                </c:pt>
                <c:pt idx="7">
                  <c:v>12148</c:v>
                </c:pt>
              </c:numCache>
            </c:numRef>
          </c:val>
          <c:smooth val="0"/>
        </c:ser>
        <c:ser>
          <c:idx val="2"/>
          <c:order val="1"/>
          <c:tx>
            <c:strRef>
              <c:f>Sheet1!$K$8</c:f>
              <c:strCache>
                <c:ptCount val="1"/>
                <c:pt idx="0">
                  <c:v>Public 2-year</c:v>
                </c:pt>
              </c:strCache>
            </c:strRef>
          </c:tx>
          <c:spPr>
            <a:ln w="63500"/>
          </c:spPr>
          <c:marker>
            <c:symbol val="none"/>
          </c:marker>
          <c:cat>
            <c:numRef>
              <c:f>Sheet1!$L$6:$S$6</c:f>
              <c:numCache>
                <c:formatCode>General</c:formatCode>
                <c:ptCount val="8"/>
                <c:pt idx="0">
                  <c:v>2006</c:v>
                </c:pt>
                <c:pt idx="1">
                  <c:v>2007</c:v>
                </c:pt>
                <c:pt idx="2">
                  <c:v>2008</c:v>
                </c:pt>
                <c:pt idx="3">
                  <c:v>2009</c:v>
                </c:pt>
                <c:pt idx="4">
                  <c:v>2010</c:v>
                </c:pt>
                <c:pt idx="5">
                  <c:v>2011</c:v>
                </c:pt>
                <c:pt idx="6">
                  <c:v>2012</c:v>
                </c:pt>
                <c:pt idx="7">
                  <c:v>2013</c:v>
                </c:pt>
              </c:numCache>
            </c:numRef>
          </c:cat>
          <c:val>
            <c:numRef>
              <c:f>Sheet1!$L$8:$S$8</c:f>
              <c:numCache>
                <c:formatCode>#,##0</c:formatCode>
                <c:ptCount val="8"/>
                <c:pt idx="0">
                  <c:v>6987</c:v>
                </c:pt>
                <c:pt idx="1">
                  <c:v>7357</c:v>
                </c:pt>
                <c:pt idx="2">
                  <c:v>7734</c:v>
                </c:pt>
                <c:pt idx="3">
                  <c:v>8056</c:v>
                </c:pt>
                <c:pt idx="4">
                  <c:v>8420</c:v>
                </c:pt>
                <c:pt idx="5">
                  <c:v>8651</c:v>
                </c:pt>
                <c:pt idx="6">
                  <c:v>8947</c:v>
                </c:pt>
                <c:pt idx="7">
                  <c:v>9175</c:v>
                </c:pt>
              </c:numCache>
            </c:numRef>
          </c:val>
          <c:smooth val="0"/>
        </c:ser>
        <c:ser>
          <c:idx val="3"/>
          <c:order val="2"/>
          <c:tx>
            <c:strRef>
              <c:f>Sheet1!$K$9</c:f>
              <c:strCache>
                <c:ptCount val="1"/>
                <c:pt idx="0">
                  <c:v>Private nonprofit</c:v>
                </c:pt>
              </c:strCache>
            </c:strRef>
          </c:tx>
          <c:spPr>
            <a:ln w="63500"/>
          </c:spPr>
          <c:marker>
            <c:symbol val="none"/>
          </c:marker>
          <c:cat>
            <c:numRef>
              <c:f>Sheet1!$L$6:$S$6</c:f>
              <c:numCache>
                <c:formatCode>General</c:formatCode>
                <c:ptCount val="8"/>
                <c:pt idx="0">
                  <c:v>2006</c:v>
                </c:pt>
                <c:pt idx="1">
                  <c:v>2007</c:v>
                </c:pt>
                <c:pt idx="2">
                  <c:v>2008</c:v>
                </c:pt>
                <c:pt idx="3">
                  <c:v>2009</c:v>
                </c:pt>
                <c:pt idx="4">
                  <c:v>2010</c:v>
                </c:pt>
                <c:pt idx="5">
                  <c:v>2011</c:v>
                </c:pt>
                <c:pt idx="6">
                  <c:v>2012</c:v>
                </c:pt>
                <c:pt idx="7">
                  <c:v>2013</c:v>
                </c:pt>
              </c:numCache>
            </c:numRef>
          </c:cat>
          <c:val>
            <c:numRef>
              <c:f>Sheet1!$L$9:$S$9</c:f>
              <c:numCache>
                <c:formatCode>#,##0</c:formatCode>
                <c:ptCount val="8"/>
                <c:pt idx="0">
                  <c:v>9302</c:v>
                </c:pt>
                <c:pt idx="1">
                  <c:v>9731</c:v>
                </c:pt>
                <c:pt idx="2">
                  <c:v>10202</c:v>
                </c:pt>
                <c:pt idx="3">
                  <c:v>10600</c:v>
                </c:pt>
                <c:pt idx="4">
                  <c:v>10993</c:v>
                </c:pt>
                <c:pt idx="5">
                  <c:v>11337</c:v>
                </c:pt>
                <c:pt idx="6">
                  <c:v>11695</c:v>
                </c:pt>
                <c:pt idx="7">
                  <c:v>12045</c:v>
                </c:pt>
              </c:numCache>
            </c:numRef>
          </c:val>
          <c:smooth val="0"/>
        </c:ser>
        <c:dLbls>
          <c:showLegendKey val="0"/>
          <c:showVal val="0"/>
          <c:showCatName val="0"/>
          <c:showSerName val="0"/>
          <c:showPercent val="0"/>
          <c:showBubbleSize val="0"/>
        </c:dLbls>
        <c:smooth val="0"/>
        <c:axId val="205158896"/>
        <c:axId val="205159456"/>
      </c:lineChart>
      <c:catAx>
        <c:axId val="205158896"/>
        <c:scaling>
          <c:orientation val="minMax"/>
        </c:scaling>
        <c:delete val="0"/>
        <c:axPos val="b"/>
        <c:numFmt formatCode="General" sourceLinked="1"/>
        <c:majorTickMark val="out"/>
        <c:minorTickMark val="none"/>
        <c:tickLblPos val="nextTo"/>
        <c:crossAx val="205159456"/>
        <c:crosses val="autoZero"/>
        <c:auto val="1"/>
        <c:lblAlgn val="ctr"/>
        <c:lblOffset val="100"/>
        <c:noMultiLvlLbl val="0"/>
      </c:catAx>
      <c:valAx>
        <c:axId val="205159456"/>
        <c:scaling>
          <c:orientation val="minMax"/>
          <c:max val="16000"/>
        </c:scaling>
        <c:delete val="0"/>
        <c:axPos val="l"/>
        <c:majorGridlines>
          <c:spPr>
            <a:ln>
              <a:solidFill>
                <a:sysClr val="window" lastClr="FFFFFF">
                  <a:lumMod val="85000"/>
                </a:sysClr>
              </a:solidFill>
            </a:ln>
          </c:spPr>
        </c:majorGridlines>
        <c:numFmt formatCode="#,##0" sourceLinked="1"/>
        <c:majorTickMark val="out"/>
        <c:minorTickMark val="none"/>
        <c:tickLblPos val="nextTo"/>
        <c:crossAx val="205158896"/>
        <c:crosses val="autoZero"/>
        <c:crossBetween val="between"/>
      </c:valAx>
    </c:plotArea>
    <c:legend>
      <c:legendPos val="r"/>
      <c:layout>
        <c:manualLayout>
          <c:xMode val="edge"/>
          <c:yMode val="edge"/>
          <c:x val="0.739242649016699"/>
          <c:y val="0.28152650977699267"/>
          <c:w val="0.22694092586252806"/>
          <c:h val="0.32398080774235422"/>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377CAF-2816-7F40-B848-406DD27D5DEB}" type="datetime1">
              <a:rPr lang="en-US"/>
              <a:pPr>
                <a:defRPr/>
              </a:pPr>
              <a:t>6/17/2015</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35E4603-4871-0F40-9F04-AA53B8A0D3FE}" type="slidenum">
              <a:rPr lang="en-US"/>
              <a:pPr>
                <a:defRPr/>
              </a:pPr>
              <a:t>‹#›</a:t>
            </a:fld>
            <a:endParaRPr lang="en-US" dirty="0"/>
          </a:p>
        </p:txBody>
      </p:sp>
    </p:spTree>
    <p:extLst>
      <p:ext uri="{BB962C8B-B14F-4D97-AF65-F5344CB8AC3E}">
        <p14:creationId xmlns:p14="http://schemas.microsoft.com/office/powerpoint/2010/main" val="426061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B1A8101-327C-4B7B-9F91-CA18ACB5FC38}" type="datetimeFigureOut">
              <a:rPr lang="en-US" smtClean="0"/>
              <a:t>6/17/2015</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1DAE02C-9641-4404-8E72-F934BB55A074}" type="slidenum">
              <a:rPr lang="en-US" smtClean="0"/>
              <a:t>‹#›</a:t>
            </a:fld>
            <a:endParaRPr lang="en-US" dirty="0"/>
          </a:p>
        </p:txBody>
      </p:sp>
    </p:spTree>
    <p:extLst>
      <p:ext uri="{BB962C8B-B14F-4D97-AF65-F5344CB8AC3E}">
        <p14:creationId xmlns:p14="http://schemas.microsoft.com/office/powerpoint/2010/main" val="315950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132(a)(3) of the Higher Education Act of 1965 as amended by Section 111 of the Higher Education Opportunity 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2008 (P.L. 110-315) </a:t>
            </a:r>
          </a:p>
          <a:p>
            <a:r>
              <a:rPr lang="en-US" sz="1200" b="1" kern="1200" dirty="0" smtClean="0">
                <a:solidFill>
                  <a:schemeClr val="tx1"/>
                </a:solidFill>
                <a:effectLst/>
                <a:latin typeface="+mn-lt"/>
                <a:ea typeface="+mn-ea"/>
                <a:cs typeface="+mn-cs"/>
              </a:rPr>
              <a:t>SEC. 132(a)</a:t>
            </a:r>
            <a:r>
              <a:rPr lang="en-US" sz="1200" b="1" kern="1200" baseline="0" dirty="0" smtClean="0">
                <a:solidFill>
                  <a:schemeClr val="tx1"/>
                </a:solidFill>
                <a:effectLst/>
                <a:latin typeface="+mn-lt"/>
                <a:ea typeface="+mn-ea"/>
                <a:cs typeface="+mn-cs"/>
              </a:rPr>
              <a:t> 20</a:t>
            </a:r>
            <a:r>
              <a:rPr lang="en-US" sz="1200" b="1" kern="1200" dirty="0" smtClean="0">
                <a:solidFill>
                  <a:schemeClr val="tx1"/>
                </a:solidFill>
                <a:effectLst/>
                <a:latin typeface="+mn-lt"/>
                <a:ea typeface="+mn-ea"/>
                <a:cs typeface="+mn-cs"/>
              </a:rPr>
              <a:t> U.S.C. 1015a TRANSPARENCY IN COLLEGE TUITION FOR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CONSUMERS.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COST OF ATTENDANCE.</a:t>
            </a:r>
            <a:r>
              <a:rPr lang="en-US" sz="1200" kern="1200" dirty="0" smtClean="0">
                <a:solidFill>
                  <a:schemeClr val="tx1"/>
                </a:solidFill>
                <a:effectLst/>
                <a:latin typeface="+mn-lt"/>
                <a:ea typeface="+mn-ea"/>
                <a:cs typeface="+mn-cs"/>
              </a:rPr>
              <a:t>—The term ‘‘cost of attendance’’  means the average annual cost of tuition and fees, room and  board, books, supplies, and transportation for an institution of  higher education for a first-time, full-time undergraduate student enrolled in the institution.  </a:t>
            </a:r>
          </a:p>
          <a:p>
            <a:endParaRPr lang="en-US" dirty="0" smtClean="0"/>
          </a:p>
          <a:p>
            <a:r>
              <a:rPr lang="en-US" sz="1200" kern="1200" dirty="0" smtClean="0">
                <a:solidFill>
                  <a:schemeClr val="tx1"/>
                </a:solidFill>
                <a:effectLst/>
                <a:latin typeface="+mn-lt"/>
                <a:ea typeface="+mn-ea"/>
                <a:cs typeface="+mn-cs"/>
              </a:rPr>
              <a:t>(3) NET PRICE. — The term ‘net price’ means the average yearly price actually charged to first-time,  full-time undergraduate students receiving student  aid at an institution of higher education  after deducting such aid, which shall be determined by calculating the difference between —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the institution’s cost of attendance for the year f or which the determination is made;  and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the quotient of —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the total amount of need-based grant aid and merit- based grant aid, from Federal,  State, and institutional sources, provided to such  students enrolled in the institution  for such year; and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(ii) the total number of such students receiving such ne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-based grant aid or merit- based grant aid for such year   </a:t>
            </a:r>
            <a:endParaRPr lang="en-US" sz="16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 472.  20 U.S.C. 1087ll  COST OF ATTENDANCE.  </a:t>
            </a:r>
            <a:r>
              <a:rPr lang="en-US" sz="1200" kern="1200" dirty="0" smtClean="0">
                <a:solidFill>
                  <a:schemeClr val="tx1"/>
                </a:solidFill>
                <a:effectLst/>
                <a:latin typeface="+mn-lt"/>
                <a:ea typeface="+mn-ea"/>
                <a:cs typeface="+mn-cs"/>
              </a:rPr>
              <a:t>For the purpose of this title, the term ‘‘cost of attendance’’  means—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tuition and fees normally assessed a student carrying  the same academic workload as determined by the institution,  and including costs for rental or purchase of any equipment,  materials, or supplies required of all students in the same  course of study;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an allowance for books, supplies, transportation, and  miscellaneous personal expenses, including a reasonable allowance for the documented rental or purchase of a personal computer, for a student attending the institution on at least a half-  time basis, as determined by the institution;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an allowance (as determined by the institution) for  room and board costs incurred by the student which—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shall be an allowance determined by the institution for a student without dependents residing at home  with parents;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for students without dependents residing in institutionally owned or operated housing, shall be a standard  allowance determined by the institution based on the  amount normally assessed most of its residents for room  and board;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 for students who live in housing located on a military base or for which a basic allowance is provided under  section 403(b) of title 37, United States Code, shall be an  allowance based on the expenses reasonably incurred by  such students for board but not for room; and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 for all other students shall be an allowance based  on the expenses reasonably incurred by such students for  room and board;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(4) for less than half-time students (as determined by the  institution), tuition and fees and an allowance for only—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books, supplies, and transportation (as determined  by the institution);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dependent care expenses (determined in accordance with paragraph (8)); and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 room and board costs (determined in accordance  with paragraph (3)), except that a student may receive an  allowance for such costs under this subparagraph for not  more than 3 semesters or the equivalent, of which not  more than 2 semesters or the equivalent may be consecutive;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(5) for a student engaged in a program of study by correspondence, only tuition and fees and, if required, books and  supplies, travel, and room and board costs incurred specifically  in fulfilling a required period of residential training;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(6) for incarcerated students only tuition and fees and, if  required, books and supplies;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(7) for a student enrolled in an academic program in a pro- gram of study abroad approved for credit by the student’s  home institution, reasonable costs associated with such study  (as determined by the institution at which such student is enrolled)  </a:t>
            </a:r>
            <a:endParaRPr lang="en-US" sz="16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DAE02C-9641-4404-8E72-F934BB55A074}" type="slidenum">
              <a:rPr lang="en-US" smtClean="0"/>
              <a:t>3</a:t>
            </a:fld>
            <a:endParaRPr lang="en-US" dirty="0"/>
          </a:p>
        </p:txBody>
      </p:sp>
    </p:spTree>
    <p:extLst>
      <p:ext uri="{BB962C8B-B14F-4D97-AF65-F5344CB8AC3E}">
        <p14:creationId xmlns:p14="http://schemas.microsoft.com/office/powerpoint/2010/main" val="688428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87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F6DBE15-9CBF-44CB-8012-E2FB66DC7512}" type="datetimeFigureOut">
              <a:rPr lang="en-US" smtClean="0"/>
              <a:t>6/17/2015</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4620240-6048-4477-B5C9-015566552769}" type="slidenum">
              <a:rPr lang="en-US" smtClean="0"/>
              <a:t>‹#›</a:t>
            </a:fld>
            <a:endParaRPr lang="en-US" dirty="0"/>
          </a:p>
        </p:txBody>
      </p:sp>
    </p:spTree>
    <p:extLst>
      <p:ext uri="{BB962C8B-B14F-4D97-AF65-F5344CB8AC3E}">
        <p14:creationId xmlns:p14="http://schemas.microsoft.com/office/powerpoint/2010/main" val="86635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3588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1895178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047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2163536"/>
            <a:ext cx="8229600" cy="4008664"/>
          </a:xfrm>
        </p:spPr>
        <p:txBody>
          <a:bodyPr tIns="0" rIns="0" bIns="0"/>
          <a:lstStyle>
            <a:lvl1pPr>
              <a:buFontTx/>
              <a:buNone/>
              <a:defRPr sz="2800">
                <a:solidFill>
                  <a:schemeClr val="tx1"/>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57200" y="1175248"/>
            <a:ext cx="8229600" cy="797788"/>
          </a:xfrm>
          <a:prstGeom prst="rect">
            <a:avLst/>
          </a:prstGeom>
        </p:spPr>
        <p:txBody>
          <a:bodyPr rIns="0">
            <a:noAutofit/>
          </a:bodyPr>
          <a:lstStyle>
            <a:lvl1pPr algn="l">
              <a:buFontTx/>
              <a:buNone/>
              <a:defRPr sz="3200" cap="all">
                <a:solidFill>
                  <a:srgbClr val="B60225"/>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646140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05332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91142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965739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5" name="Text Placeholder 7"/>
          <p:cNvSpPr>
            <a:spLocks noGrp="1"/>
          </p:cNvSpPr>
          <p:nvPr>
            <p:ph type="body" sz="quarter" idx="15"/>
          </p:nvPr>
        </p:nvSpPr>
        <p:spPr>
          <a:xfrm>
            <a:off x="457200" y="1079500"/>
            <a:ext cx="8229600" cy="51992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4113394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815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0"/>
            <a:ext cx="524510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3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75851"/>
            <a:ext cx="8229600" cy="4796349"/>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3755621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7418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77180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
        <p:nvSpPr>
          <p:cNvPr id="10" name="Content Placeholder 2"/>
          <p:cNvSpPr>
            <a:spLocks noGrp="1"/>
          </p:cNvSpPr>
          <p:nvPr>
            <p:ph idx="12"/>
          </p:nvPr>
        </p:nvSpPr>
        <p:spPr>
          <a:xfrm>
            <a:off x="457199" y="1379891"/>
            <a:ext cx="4051301" cy="479230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16656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6"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Picture Placeholder 2"/>
          <p:cNvSpPr>
            <a:spLocks noGrp="1"/>
          </p:cNvSpPr>
          <p:nvPr>
            <p:ph type="pic" idx="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573949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312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65100"/>
            <a:ext cx="8229600" cy="5372099"/>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94465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693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7"/>
          <p:cNvSpPr>
            <a:spLocks noGrp="1"/>
          </p:cNvSpPr>
          <p:nvPr>
            <p:ph type="body" sz="quarter" idx="15"/>
          </p:nvPr>
        </p:nvSpPr>
        <p:spPr>
          <a:xfrm>
            <a:off x="457200" y="139699"/>
            <a:ext cx="8229600" cy="5435601"/>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56963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045651"/>
            <a:ext cx="8229600" cy="4516949"/>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1526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81561"/>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5245193" y="38227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245193" y="20193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Picture Placeholder 2"/>
          <p:cNvSpPr>
            <a:spLocks noGrp="1"/>
          </p:cNvSpPr>
          <p:nvPr>
            <p:ph type="pic" idx="23"/>
          </p:nvPr>
        </p:nvSpPr>
        <p:spPr>
          <a:xfrm>
            <a:off x="5245193" y="2159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41317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BC Bulleted Text 1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Picture Placeholder 1"/>
          <p:cNvSpPr>
            <a:spLocks noGrp="1"/>
          </p:cNvSpPr>
          <p:nvPr>
            <p:ph type="pic" idx="23"/>
          </p:nvPr>
        </p:nvSpPr>
        <p:spPr>
          <a:xfrm>
            <a:off x="5245100" y="215900"/>
            <a:ext cx="3683000" cy="5257800"/>
          </a:xfrm>
          <a:prstGeom prst="rect">
            <a:avLst/>
          </a:prstGeom>
          <a:solidFill>
            <a:srgbClr val="D9D9D9"/>
          </a:solidFill>
        </p:spPr>
      </p:sp>
    </p:spTree>
    <p:extLst>
      <p:ext uri="{BB962C8B-B14F-4D97-AF65-F5344CB8AC3E}">
        <p14:creationId xmlns:p14="http://schemas.microsoft.com/office/powerpoint/2010/main" val="294120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4" name="Picture 3" descr="sb_childrens_horizstack_3c_CMYK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298" y="2235200"/>
            <a:ext cx="6076002" cy="2382384"/>
          </a:xfrm>
          <a:prstGeom prst="rect">
            <a:avLst/>
          </a:prstGeom>
        </p:spPr>
      </p:pic>
    </p:spTree>
    <p:extLst>
      <p:ext uri="{BB962C8B-B14F-4D97-AF65-F5344CB8AC3E}">
        <p14:creationId xmlns:p14="http://schemas.microsoft.com/office/powerpoint/2010/main" val="24162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5201667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4276918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730209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2163536"/>
            <a:ext cx="8229600" cy="4008664"/>
          </a:xfrm>
        </p:spPr>
        <p:txBody>
          <a:bodyPr tIns="0" rIns="0" bIns="0"/>
          <a:lstStyle>
            <a:lvl1pPr>
              <a:buFontTx/>
              <a:buNone/>
              <a:defRPr sz="2800">
                <a:solidFill>
                  <a:schemeClr val="tx1"/>
                </a:solidFill>
              </a:defRPr>
            </a:lvl1pPr>
            <a:lvl2pPr marL="457200" indent="-228600">
              <a:buClr>
                <a:srgbClr val="C03137"/>
              </a:buClr>
              <a:buFont typeface="Arial"/>
              <a:buChar char="•"/>
              <a:defRPr sz="2400"/>
            </a:lvl2pPr>
            <a:lvl3pPr marL="914400" indent="-230188">
              <a:defRPr/>
            </a:lvl3pPr>
            <a:lvl4pPr marL="1371600" indent="-230188">
              <a:defRPr/>
            </a:lvl4pPr>
            <a:lvl5pPr marL="1828800"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57200" y="1175248"/>
            <a:ext cx="8229600" cy="797788"/>
          </a:xfrm>
          <a:prstGeom prst="rect">
            <a:avLst/>
          </a:prstGeom>
        </p:spPr>
        <p:txBody>
          <a:bodyPr rIns="0">
            <a:noAutofit/>
          </a:bodyPr>
          <a:lstStyle>
            <a:lvl1pPr algn="l">
              <a:buFontTx/>
              <a:buNone/>
              <a:defRPr sz="3200" cap="all">
                <a:solidFill>
                  <a:srgbClr val="B60225"/>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7967848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6574348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28916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emf"/><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Lst>
  <p:hf hd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124" name="Picture 4" descr="SBU horz_2clr_cmyk.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txBox="1">
            <a:spLocks/>
          </p:cNvSpPr>
          <p:nvPr userDrawn="1"/>
        </p:nvSpPr>
        <p:spPr>
          <a:xfrm>
            <a:off x="0" y="6288062"/>
            <a:ext cx="9144000" cy="467416"/>
          </a:xfrm>
          <a:prstGeom prst="rect">
            <a:avLst/>
          </a:prstGeom>
        </p:spPr>
        <p:txBody>
          <a:bodyPr anchor="ctr"/>
          <a:lstStyle>
            <a:lvl1pPr marL="342900" indent="-342900" algn="ctr" defTabSz="457200" rtl="0" eaLnBrk="0" fontAlgn="base" hangingPunct="0">
              <a:spcBef>
                <a:spcPct val="20000"/>
              </a:spcBef>
              <a:spcAft>
                <a:spcPct val="0"/>
              </a:spcAft>
              <a:buFontTx/>
              <a:buNone/>
              <a:defRPr sz="2000" kern="1200" baseline="0">
                <a:solidFill>
                  <a:srgbClr val="FFFFFF"/>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400" dirty="0" smtClean="0"/>
              <a:t>Office of Institutional Research, Planning &amp; Effectiveness</a:t>
            </a:r>
          </a:p>
        </p:txBody>
      </p:sp>
    </p:spTree>
  </p:cSld>
  <p:clrMap bg1="lt1" tx1="dk1" bg2="lt2" tx2="dk2" accent1="accent1" accent2="accent2" accent3="accent3" accent4="accent4" accent5="accent5" accent6="accent6" hlink="hlink" folHlink="folHlink"/>
  <p:sldLayoutIdLst>
    <p:sldLayoutId id="2147484575" r:id="rId1"/>
    <p:sldLayoutId id="2147484556" r:id="rId2"/>
    <p:sldLayoutId id="2147484557" r:id="rId3"/>
    <p:sldLayoutId id="2147484558" r:id="rId4"/>
    <p:sldLayoutId id="2147484559" r:id="rId5"/>
    <p:sldLayoutId id="2147484560" r:id="rId6"/>
    <p:sldLayoutId id="2147484586" r:id="rId7"/>
  </p:sldLayoutIdLst>
  <p:timing>
    <p:tnLst>
      <p:par>
        <p:cTn id="1" dur="indefinite" restart="never" nodeType="tmRoot"/>
      </p:par>
    </p:tnLst>
  </p:timing>
  <p:hf hd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4" name="Picture 4" descr="SBU horz_2clr_cmyk.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951889"/>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Lst>
  <p:hf hd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7171" name="Text Placeholder 2"/>
          <p:cNvSpPr>
            <a:spLocks noGrp="1"/>
          </p:cNvSpPr>
          <p:nvPr>
            <p:ph type="body" idx="1"/>
          </p:nvPr>
        </p:nvSpPr>
        <p:spPr bwMode="auto">
          <a:xfrm>
            <a:off x="458788" y="1330325"/>
            <a:ext cx="8229600" cy="484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2"/>
          <p:cNvSpPr txBox="1">
            <a:spLocks/>
          </p:cNvSpPr>
          <p:nvPr userDrawn="1"/>
        </p:nvSpPr>
        <p:spPr>
          <a:xfrm>
            <a:off x="0" y="6288062"/>
            <a:ext cx="9144000" cy="467416"/>
          </a:xfrm>
          <a:prstGeom prst="rect">
            <a:avLst/>
          </a:prstGeom>
        </p:spPr>
        <p:txBody>
          <a:bodyPr anchor="ctr"/>
          <a:lstStyle>
            <a:lvl1pPr marL="342900" indent="-342900" algn="ctr" defTabSz="457200" rtl="0" eaLnBrk="0" fontAlgn="base" hangingPunct="0">
              <a:spcBef>
                <a:spcPct val="20000"/>
              </a:spcBef>
              <a:spcAft>
                <a:spcPct val="0"/>
              </a:spcAft>
              <a:buFontTx/>
              <a:buNone/>
              <a:defRPr sz="2000" kern="1200" baseline="0">
                <a:solidFill>
                  <a:srgbClr val="FFFFFF"/>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4576" r:id="rId1"/>
    <p:sldLayoutId id="2147484561" r:id="rId2"/>
    <p:sldLayoutId id="2147484562" r:id="rId3"/>
    <p:sldLayoutId id="2147484563" r:id="rId4"/>
    <p:sldLayoutId id="2147484564" r:id="rId5"/>
    <p:sldLayoutId id="2147484565" r:id="rId6"/>
  </p:sldLayoutIdLst>
  <p:hf hd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4" descr="SolidFooterArt_CH.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5100" y="5692775"/>
            <a:ext cx="8799513"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5" descr="sb_childrens_horiz_3c_Cnotag.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9100" y="5876925"/>
            <a:ext cx="3222625"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7" r:id="rId6"/>
  </p:sldLayoutIdLst>
  <p:hf hd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0" fontAlgn="base" hangingPunct="0">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0" fontAlgn="base" hangingPunct="0">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0" fontAlgn="base" hangingPunct="0">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0" fontAlgn="base" hangingPunct="0">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ihopelab.com/publications/" TargetMode="External"/><Relationship Id="rId2" Type="http://schemas.openxmlformats.org/officeDocument/2006/relationships/hyperlink" Target="http://wihopelab.com/publications/Kelchen%20Hosch%20Goldrick-Rab%202014.pdf" TargetMode="External"/><Relationship Id="rId1" Type="http://schemas.openxmlformats.org/officeDocument/2006/relationships/slideLayout" Target="../slideLayouts/slideLayout7.xml"/><Relationship Id="rId5" Type="http://schemas.openxmlformats.org/officeDocument/2006/relationships/hyperlink" Target="mailto:Braden.Hosch@stonybrook.edu" TargetMode="External"/><Relationship Id="rId4" Type="http://schemas.openxmlformats.org/officeDocument/2006/relationships/hyperlink" Target="http://www.stonybrook.edu/commcms/irpe/report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480457"/>
            <a:ext cx="8229600" cy="4798260"/>
          </a:xfrm>
        </p:spPr>
        <p:txBody>
          <a:bodyPr/>
          <a:lstStyle/>
          <a:p>
            <a:r>
              <a:rPr lang="en-US" dirty="0"/>
              <a:t>How Living Costs Undermine Net Price As An Affordability </a:t>
            </a:r>
            <a:r>
              <a:rPr lang="en-US" dirty="0" smtClean="0"/>
              <a:t>Metric</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Braden J. Hosch, Ph.D.</a:t>
            </a:r>
            <a:br>
              <a:rPr lang="en-US" sz="1600" dirty="0" smtClean="0"/>
            </a:br>
            <a:r>
              <a:rPr lang="en-US" sz="1600" dirty="0" smtClean="0"/>
              <a:t>Asst. Vice President for Institutional Research, Planning &amp; Effectiveness</a:t>
            </a:r>
          </a:p>
          <a:p>
            <a:pPr algn="l"/>
            <a:endParaRPr lang="en-US" sz="1600" dirty="0" smtClean="0"/>
          </a:p>
          <a:p>
            <a:pPr algn="l"/>
            <a:r>
              <a:rPr lang="en-US" sz="1600" dirty="0" smtClean="0"/>
              <a:t>	Association for Institutional Research Annual Forum</a:t>
            </a:r>
            <a:r>
              <a:rPr lang="en-US" sz="1600" dirty="0"/>
              <a:t/>
            </a:r>
            <a:br>
              <a:rPr lang="en-US" sz="1600" dirty="0"/>
            </a:br>
            <a:r>
              <a:rPr lang="en-US" sz="1600" dirty="0" smtClean="0"/>
              <a:t>Denver, CO</a:t>
            </a:r>
            <a:r>
              <a:rPr lang="en-US" sz="1600" dirty="0"/>
              <a:t/>
            </a:r>
            <a:br>
              <a:rPr lang="en-US" sz="1600" dirty="0"/>
            </a:br>
            <a:r>
              <a:rPr lang="en-US" sz="1600" smtClean="0"/>
              <a:t>May </a:t>
            </a:r>
            <a:r>
              <a:rPr lang="en-US" sz="1600" smtClean="0"/>
              <a:t>29, </a:t>
            </a:r>
            <a:r>
              <a:rPr lang="en-US" sz="1600" dirty="0" smtClean="0"/>
              <a:t>2015</a:t>
            </a:r>
            <a:endParaRPr lang="en-US" sz="1600"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8033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400" dirty="0"/>
              <a:t>“Other </a:t>
            </a:r>
            <a:r>
              <a:rPr lang="en-US" sz="2400" dirty="0" smtClean="0"/>
              <a:t>expenses”:</a:t>
            </a:r>
            <a:endParaRPr lang="en-US" sz="2400" dirty="0"/>
          </a:p>
          <a:p>
            <a:pPr lvl="1"/>
            <a:r>
              <a:rPr lang="en-US" u="sng" dirty="0"/>
              <a:t>Transportation</a:t>
            </a:r>
            <a:r>
              <a:rPr lang="en-US" dirty="0"/>
              <a:t>: BLS Consumer Expenditure Survey for individuals under 25 years old (2012)</a:t>
            </a:r>
          </a:p>
          <a:p>
            <a:pPr lvl="1"/>
            <a:r>
              <a:rPr lang="en-US" u="sng" dirty="0"/>
              <a:t>Health care</a:t>
            </a:r>
            <a:r>
              <a:rPr lang="en-US" dirty="0"/>
              <a:t>: Average premium by state from the Kaiser Family Foundation—national average used if missing data (2010)</a:t>
            </a:r>
          </a:p>
          <a:p>
            <a:pPr lvl="1"/>
            <a:r>
              <a:rPr lang="en-US" u="sng" dirty="0"/>
              <a:t>Miscellaneous</a:t>
            </a:r>
            <a:r>
              <a:rPr lang="en-US" dirty="0"/>
              <a:t>: BLS Consumer Expenditure Survey for individuals under 25 years old (2012</a:t>
            </a:r>
            <a:r>
              <a:rPr lang="en-US" dirty="0" smtClean="0"/>
              <a:t>)</a:t>
            </a:r>
            <a:endParaRPr lang="en-US" dirty="0"/>
          </a:p>
        </p:txBody>
      </p:sp>
      <p:sp>
        <p:nvSpPr>
          <p:cNvPr id="3" name="Text Placeholder 2"/>
          <p:cNvSpPr>
            <a:spLocks noGrp="1"/>
          </p:cNvSpPr>
          <p:nvPr>
            <p:ph type="body" sz="quarter" idx="12"/>
          </p:nvPr>
        </p:nvSpPr>
        <p:spPr/>
        <p:txBody>
          <a:bodyPr/>
          <a:lstStyle/>
          <a:p>
            <a:r>
              <a:rPr lang="en-US" dirty="0" smtClean="0"/>
              <a:t>Regional Adjustment Approach (2)</a:t>
            </a:r>
            <a:endParaRPr lang="en-US" dirty="0"/>
          </a:p>
        </p:txBody>
      </p:sp>
    </p:spTree>
    <p:extLst>
      <p:ext uri="{BB962C8B-B14F-4D97-AF65-F5344CB8AC3E}">
        <p14:creationId xmlns:p14="http://schemas.microsoft.com/office/powerpoint/2010/main" val="88726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842694"/>
            <a:ext cx="8229600" cy="4008664"/>
          </a:xfrm>
        </p:spPr>
        <p:txBody>
          <a:bodyPr/>
          <a:lstStyle/>
          <a:p>
            <a:r>
              <a:rPr lang="en-US" dirty="0" smtClean="0"/>
              <a:t>Primary source: IPEDS IC 2013-14</a:t>
            </a:r>
          </a:p>
          <a:p>
            <a:r>
              <a:rPr lang="en-US" dirty="0" smtClean="0"/>
              <a:t>Selection criteria:</a:t>
            </a:r>
          </a:p>
          <a:p>
            <a:pPr marL="457200" indent="-457200">
              <a:buFont typeface="Arial" panose="020B0604020202020204" pitchFamily="34" charset="0"/>
              <a:buChar char="•"/>
            </a:pPr>
            <a:r>
              <a:rPr lang="en-US" dirty="0" smtClean="0"/>
              <a:t>Values reported both for </a:t>
            </a:r>
          </a:p>
          <a:p>
            <a:pPr marL="571500" lvl="1" indent="-457200">
              <a:buFont typeface="Arial" panose="020B0604020202020204" pitchFamily="34" charset="0"/>
              <a:buChar char="•"/>
            </a:pPr>
            <a:r>
              <a:rPr lang="en-US" dirty="0" smtClean="0"/>
              <a:t>Room &amp; board, off-campus not with family</a:t>
            </a:r>
          </a:p>
          <a:p>
            <a:pPr marL="571500" lvl="1" indent="-457200">
              <a:buFont typeface="Arial" panose="020B0604020202020204" pitchFamily="34" charset="0"/>
              <a:buChar char="•"/>
            </a:pPr>
            <a:r>
              <a:rPr lang="en-US" dirty="0" smtClean="0"/>
              <a:t>Other expenses, off-campus not with family</a:t>
            </a:r>
          </a:p>
          <a:p>
            <a:pPr marL="0" indent="0"/>
            <a:r>
              <a:rPr lang="en-US" dirty="0" smtClean="0"/>
              <a:t>Reporting status differences</a:t>
            </a:r>
          </a:p>
          <a:p>
            <a:pPr marL="571500" lvl="1" indent="-457200">
              <a:buFont typeface="Arial" panose="020B0604020202020204" pitchFamily="34" charset="0"/>
              <a:buChar char="•"/>
            </a:pPr>
            <a:r>
              <a:rPr lang="en-US" dirty="0" smtClean="0"/>
              <a:t>Academic year reporter values treated a 9 months</a:t>
            </a:r>
          </a:p>
          <a:p>
            <a:pPr marL="571500" lvl="1" indent="-457200">
              <a:buFont typeface="Arial" panose="020B0604020202020204" pitchFamily="34" charset="0"/>
              <a:buChar char="•"/>
            </a:pPr>
            <a:r>
              <a:rPr lang="en-US" dirty="0" smtClean="0"/>
              <a:t>Program reporters normalized to 9 months</a:t>
            </a:r>
          </a:p>
          <a:p>
            <a:pPr marL="0" indent="0"/>
            <a:r>
              <a:rPr lang="en-US" dirty="0" smtClean="0"/>
              <a:t>Excluded institutions from U.S. Territories</a:t>
            </a:r>
          </a:p>
        </p:txBody>
      </p:sp>
      <p:sp>
        <p:nvSpPr>
          <p:cNvPr id="3" name="Text Placeholder 2"/>
          <p:cNvSpPr>
            <a:spLocks noGrp="1"/>
          </p:cNvSpPr>
          <p:nvPr>
            <p:ph type="body" sz="quarter" idx="12"/>
          </p:nvPr>
        </p:nvSpPr>
        <p:spPr/>
        <p:txBody>
          <a:bodyPr/>
          <a:lstStyle/>
          <a:p>
            <a:r>
              <a:rPr lang="en-US" dirty="0" smtClean="0"/>
              <a:t>Institutional Data 	</a:t>
            </a:r>
            <a:endParaRPr lang="en-US" dirty="0"/>
          </a:p>
        </p:txBody>
      </p:sp>
    </p:spTree>
    <p:extLst>
      <p:ext uri="{BB962C8B-B14F-4D97-AF65-F5344CB8AC3E}">
        <p14:creationId xmlns:p14="http://schemas.microsoft.com/office/powerpoint/2010/main" val="2343090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Costs are not uniform within counties</a:t>
            </a:r>
          </a:p>
          <a:p>
            <a:pPr marL="457200" indent="-457200">
              <a:buFont typeface="Arial" panose="020B0604020202020204" pitchFamily="34" charset="0"/>
              <a:buChar char="•"/>
            </a:pPr>
            <a:r>
              <a:rPr lang="en-US" dirty="0"/>
              <a:t>Urban areas: Gasoline/rent costs vary within small areas</a:t>
            </a:r>
          </a:p>
          <a:p>
            <a:pPr marL="457200" indent="-457200">
              <a:buFont typeface="Arial" panose="020B0604020202020204" pitchFamily="34" charset="0"/>
              <a:buChar char="•"/>
            </a:pPr>
            <a:r>
              <a:rPr lang="en-US" dirty="0"/>
              <a:t>Rural areas: Transportation costs vary by distance to college</a:t>
            </a:r>
          </a:p>
          <a:p>
            <a:r>
              <a:rPr lang="en-US" dirty="0"/>
              <a:t>Does not reflect variation in needs within students that can be captured by professional judgments</a:t>
            </a:r>
          </a:p>
        </p:txBody>
      </p:sp>
      <p:sp>
        <p:nvSpPr>
          <p:cNvPr id="3" name="Text Placeholder 2"/>
          <p:cNvSpPr>
            <a:spLocks noGrp="1"/>
          </p:cNvSpPr>
          <p:nvPr>
            <p:ph type="body" sz="quarter" idx="12"/>
          </p:nvPr>
        </p:nvSpPr>
        <p:spPr/>
        <p:txBody>
          <a:bodyPr/>
          <a:lstStyle/>
          <a:p>
            <a:r>
              <a:rPr lang="en-US" dirty="0" smtClean="0"/>
              <a:t>Limitations</a:t>
            </a:r>
            <a:endParaRPr lang="en-US" dirty="0"/>
          </a:p>
        </p:txBody>
      </p:sp>
    </p:spTree>
    <p:extLst>
      <p:ext uri="{BB962C8B-B14F-4D97-AF65-F5344CB8AC3E}">
        <p14:creationId xmlns:p14="http://schemas.microsoft.com/office/powerpoint/2010/main" val="167254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buFont typeface="Arial" panose="020B0604020202020204" pitchFamily="34" charset="0"/>
              <a:buChar char="•"/>
            </a:pPr>
            <a:r>
              <a:rPr lang="en-US" dirty="0" smtClean="0"/>
              <a:t>Higher cost estimates in urban/rural counties</a:t>
            </a:r>
          </a:p>
          <a:p>
            <a:pPr marL="457200" indent="-457200">
              <a:buFont typeface="Arial" panose="020B0604020202020204" pitchFamily="34" charset="0"/>
              <a:buChar char="•"/>
            </a:pPr>
            <a:r>
              <a:rPr lang="en-US" dirty="0" smtClean="0"/>
              <a:t>Half of institutions in most expensive quartile of counties</a:t>
            </a:r>
          </a:p>
          <a:p>
            <a:pPr marL="457200" indent="-457200">
              <a:buFont typeface="Arial" panose="020B0604020202020204" pitchFamily="34" charset="0"/>
              <a:buChar char="•"/>
            </a:pPr>
            <a:r>
              <a:rPr lang="en-US" dirty="0" smtClean="0"/>
              <a:t>Huge institutional variation at county level:</a:t>
            </a:r>
          </a:p>
          <a:p>
            <a:pPr marL="571500" lvl="1" indent="-457200">
              <a:buFont typeface="Arial" panose="020B0604020202020204" pitchFamily="34" charset="0"/>
              <a:buChar char="•"/>
            </a:pPr>
            <a:r>
              <a:rPr lang="en-US" dirty="0" smtClean="0"/>
              <a:t>56.4% of institutions within $3,000 of estimate</a:t>
            </a:r>
          </a:p>
          <a:p>
            <a:pPr marL="571500" lvl="1" indent="-457200">
              <a:buFont typeface="Arial" panose="020B0604020202020204" pitchFamily="34" charset="0"/>
              <a:buChar char="•"/>
            </a:pPr>
            <a:r>
              <a:rPr lang="en-US" dirty="0" smtClean="0"/>
              <a:t>10.8% of institutions $3,000+ above estimate</a:t>
            </a:r>
          </a:p>
          <a:p>
            <a:pPr marL="571500" lvl="1" indent="-457200">
              <a:buFont typeface="Arial" panose="020B0604020202020204" pitchFamily="34" charset="0"/>
              <a:buChar char="•"/>
            </a:pPr>
            <a:r>
              <a:rPr lang="en-US" dirty="0" smtClean="0"/>
              <a:t>32.8% of institutions $3,000+ below estimate</a:t>
            </a:r>
            <a:endParaRPr lang="en-US" dirty="0"/>
          </a:p>
        </p:txBody>
      </p:sp>
      <p:sp>
        <p:nvSpPr>
          <p:cNvPr id="3" name="Text Placeholder 2"/>
          <p:cNvSpPr>
            <a:spLocks noGrp="1"/>
          </p:cNvSpPr>
          <p:nvPr>
            <p:ph type="body" sz="quarter" idx="12"/>
          </p:nvPr>
        </p:nvSpPr>
        <p:spPr/>
        <p:txBody>
          <a:bodyPr/>
          <a:lstStyle/>
          <a:p>
            <a:r>
              <a:rPr lang="en-US" dirty="0" smtClean="0"/>
              <a:t>Overarching Findings</a:t>
            </a:r>
            <a:endParaRPr lang="en-US" dirty="0"/>
          </a:p>
        </p:txBody>
      </p:sp>
    </p:spTree>
    <p:extLst>
      <p:ext uri="{BB962C8B-B14F-4D97-AF65-F5344CB8AC3E}">
        <p14:creationId xmlns:p14="http://schemas.microsoft.com/office/powerpoint/2010/main" val="2765449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County-Level Estimates, 9 Months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55410993"/>
              </p:ext>
            </p:extLst>
          </p:nvPr>
        </p:nvGraphicFramePr>
        <p:xfrm>
          <a:off x="224591" y="1876927"/>
          <a:ext cx="8597436" cy="4111771"/>
        </p:xfrm>
        <a:graphic>
          <a:graphicData uri="http://schemas.openxmlformats.org/drawingml/2006/table">
            <a:tbl>
              <a:tblPr firstRow="1" firstCol="1" bandRow="1">
                <a:tableStyleId>{2D5ABB26-0587-4C30-8999-92F81FD0307C}</a:tableStyleId>
              </a:tblPr>
              <a:tblGrid>
                <a:gridCol w="1294267"/>
                <a:gridCol w="996668"/>
                <a:gridCol w="766680"/>
                <a:gridCol w="922847"/>
                <a:gridCol w="923760"/>
                <a:gridCol w="922847"/>
                <a:gridCol w="923760"/>
                <a:gridCol w="922847"/>
                <a:gridCol w="923760"/>
              </a:tblGrid>
              <a:tr h="454407">
                <a:tc>
                  <a:txBody>
                    <a:bodyPr/>
                    <a:lstStyle/>
                    <a:p>
                      <a:endParaRPr lang="en-US" sz="2000" dirty="0">
                        <a:effectLst/>
                        <a:latin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3">
                  <a:txBody>
                    <a:bodyPr/>
                    <a:lstStyle/>
                    <a:p>
                      <a:pPr marL="0" marR="0" algn="ctr">
                        <a:spcBef>
                          <a:spcPts val="0"/>
                        </a:spcBef>
                        <a:spcAft>
                          <a:spcPts val="0"/>
                        </a:spcAft>
                      </a:pPr>
                      <a:r>
                        <a:rPr lang="en-US" sz="2000" dirty="0">
                          <a:effectLst/>
                        </a:rPr>
                        <a:t>Room &amp; Board Costs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2000" dirty="0">
                          <a:effectLst/>
                        </a:rPr>
                        <a:t>Other Costs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r">
                        <a:spcBef>
                          <a:spcPts val="0"/>
                        </a:spcBef>
                        <a:spcAft>
                          <a:spcPts val="0"/>
                        </a:spcAft>
                      </a:pPr>
                      <a:r>
                        <a:rPr lang="en-US" sz="2000" dirty="0">
                          <a:effectLst/>
                        </a:rPr>
                        <a:t>Total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6584">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Housing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Food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 Total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Transp.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Health Care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Misc.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effectLst/>
                        </a:rPr>
                        <a:t>  Total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328434">
                <a:tc>
                  <a:txBody>
                    <a:bodyPr/>
                    <a:lstStyle/>
                    <a:p>
                      <a:pPr marL="0" marR="0">
                        <a:spcBef>
                          <a:spcPts val="0"/>
                        </a:spcBef>
                        <a:spcAft>
                          <a:spcPts val="0"/>
                        </a:spcAft>
                      </a:pPr>
                      <a:r>
                        <a:rPr lang="en-US" sz="2000" dirty="0">
                          <a:effectLst/>
                        </a:rPr>
                        <a:t>Min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2,862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1,665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4,572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2,061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1,224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621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4,077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dirty="0">
                          <a:effectLst/>
                        </a:rPr>
                        <a:t>9,126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28434">
                <a:tc>
                  <a:txBody>
                    <a:bodyPr/>
                    <a:lstStyle/>
                    <a:p>
                      <a:pPr marL="0" marR="0">
                        <a:spcBef>
                          <a:spcPts val="0"/>
                        </a:spcBef>
                        <a:spcAft>
                          <a:spcPts val="0"/>
                        </a:spcAft>
                      </a:pPr>
                      <a:r>
                        <a:rPr lang="en-US" sz="2000" dirty="0">
                          <a:effectLst/>
                        </a:rPr>
                        <a:t>25th pctile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3,969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1,872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5,877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2,331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1,809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702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4,860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10,863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28434">
                <a:tc>
                  <a:txBody>
                    <a:bodyPr/>
                    <a:lstStyle/>
                    <a:p>
                      <a:pPr marL="0" marR="0">
                        <a:spcBef>
                          <a:spcPts val="0"/>
                        </a:spcBef>
                        <a:spcAft>
                          <a:spcPts val="0"/>
                        </a:spcAft>
                      </a:pPr>
                      <a:r>
                        <a:rPr lang="en-US" sz="2000" dirty="0">
                          <a:effectLst/>
                        </a:rPr>
                        <a:t>50th pctile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4,662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1,944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6,606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2,421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1,890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729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5,040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11,678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28434">
                <a:tc>
                  <a:txBody>
                    <a:bodyPr/>
                    <a:lstStyle/>
                    <a:p>
                      <a:pPr marL="0" marR="0">
                        <a:spcBef>
                          <a:spcPts val="0"/>
                        </a:spcBef>
                        <a:spcAft>
                          <a:spcPts val="0"/>
                        </a:spcAft>
                      </a:pPr>
                      <a:r>
                        <a:rPr lang="en-US" sz="2000" dirty="0">
                          <a:effectLst/>
                        </a:rPr>
                        <a:t>75th pctile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5,623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2,068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7,711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2,565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2,025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774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5,371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12,940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28434">
                <a:tc>
                  <a:txBody>
                    <a:bodyPr/>
                    <a:lstStyle/>
                    <a:p>
                      <a:pPr marL="0" marR="0">
                        <a:spcBef>
                          <a:spcPts val="0"/>
                        </a:spcBef>
                        <a:spcAft>
                          <a:spcPts val="0"/>
                        </a:spcAft>
                      </a:pPr>
                      <a:r>
                        <a:rPr lang="en-US" sz="2000" dirty="0">
                          <a:effectLst/>
                        </a:rPr>
                        <a:t>Max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12,051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3,690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15,489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4,590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3,933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1,386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9,189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24,426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13308">
                <a:tc>
                  <a:txBody>
                    <a:bodyPr/>
                    <a:lstStyle/>
                    <a:p>
                      <a:endParaRPr lang="en-US" sz="2000" dirty="0">
                        <a:effectLst/>
                        <a:latin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endParaRPr lang="en-US" sz="2000" dirty="0">
                        <a:effectLst/>
                        <a:latin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endParaRPr lang="en-US" sz="2000" dirty="0">
                        <a:effectLst/>
                        <a:latin typeface="Times New Roman" panose="02020603050405020304" pitchFamily="18" charset="0"/>
                      </a:endParaRPr>
                    </a:p>
                  </a:txBody>
                  <a:tcPr marL="68580" marR="68580" marT="0" marB="0" anchor="b"/>
                </a:tc>
                <a:tc>
                  <a:txBody>
                    <a:bodyPr/>
                    <a:lstStyle/>
                    <a:p>
                      <a:endParaRPr lang="en-US" sz="2000" dirty="0">
                        <a:effectLst/>
                        <a:latin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28434">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28434">
                <a:tc>
                  <a:txBody>
                    <a:bodyPr/>
                    <a:lstStyle/>
                    <a:p>
                      <a:pPr marL="0" marR="0">
                        <a:spcBef>
                          <a:spcPts val="0"/>
                        </a:spcBef>
                        <a:spcAft>
                          <a:spcPts val="0"/>
                        </a:spcAft>
                      </a:pPr>
                      <a:r>
                        <a:rPr lang="en-US" sz="2000" dirty="0">
                          <a:effectLst/>
                        </a:rPr>
                        <a:t>Mean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5,040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2,003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7,039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2,490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1,990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753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5,233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12,272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28434">
                <a:tc>
                  <a:txBody>
                    <a:bodyPr/>
                    <a:lstStyle/>
                    <a:p>
                      <a:pPr marL="0" marR="0">
                        <a:spcBef>
                          <a:spcPts val="0"/>
                        </a:spcBef>
                        <a:spcAft>
                          <a:spcPts val="0"/>
                        </a:spcAft>
                      </a:pPr>
                      <a:r>
                        <a:rPr lang="en-US" sz="2000" dirty="0">
                          <a:effectLst/>
                        </a:rPr>
                        <a:t>SD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1,572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214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1,719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266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2000" dirty="0">
                          <a:effectLst/>
                        </a:rPr>
                        <a:t>457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80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682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2000" dirty="0">
                          <a:effectLst/>
                        </a:rPr>
                        <a:t>2,213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5229727" y="6273225"/>
            <a:ext cx="3914273" cy="584775"/>
          </a:xfrm>
          <a:prstGeom prst="rect">
            <a:avLst/>
          </a:prstGeom>
          <a:noFill/>
        </p:spPr>
        <p:txBody>
          <a:bodyPr wrap="square" rtlCol="0">
            <a:spAutoFit/>
          </a:bodyPr>
          <a:lstStyle/>
          <a:p>
            <a:r>
              <a:rPr lang="en-US" sz="1600" dirty="0" smtClean="0">
                <a:solidFill>
                  <a:schemeClr val="bg1"/>
                </a:solidFill>
              </a:rPr>
              <a:t>Source: Kelchen, Hosch &amp; Goldrick-Rab (2014). Table 3.</a:t>
            </a:r>
            <a:endParaRPr lang="en-US" sz="1600" dirty="0">
              <a:solidFill>
                <a:schemeClr val="bg1"/>
              </a:solidFill>
            </a:endParaRPr>
          </a:p>
        </p:txBody>
      </p:sp>
    </p:spTree>
    <p:extLst>
      <p:ext uri="{BB962C8B-B14F-4D97-AF65-F5344CB8AC3E}">
        <p14:creationId xmlns:p14="http://schemas.microsoft.com/office/powerpoint/2010/main" val="297427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County-Level Estimates, 9 Months</a:t>
            </a:r>
            <a:endParaRPr lang="en-US" dirty="0"/>
          </a:p>
        </p:txBody>
      </p:sp>
      <p:sp>
        <p:nvSpPr>
          <p:cNvPr id="6" name="TextBox 5"/>
          <p:cNvSpPr txBox="1"/>
          <p:nvPr/>
        </p:nvSpPr>
        <p:spPr>
          <a:xfrm>
            <a:off x="5229727" y="6273225"/>
            <a:ext cx="3914273" cy="584775"/>
          </a:xfrm>
          <a:prstGeom prst="rect">
            <a:avLst/>
          </a:prstGeom>
          <a:noFill/>
        </p:spPr>
        <p:txBody>
          <a:bodyPr wrap="square" rtlCol="0">
            <a:spAutoFit/>
          </a:bodyPr>
          <a:lstStyle/>
          <a:p>
            <a:r>
              <a:rPr lang="en-US" sz="1600" dirty="0" smtClean="0">
                <a:solidFill>
                  <a:schemeClr val="bg1"/>
                </a:solidFill>
              </a:rPr>
              <a:t>Source: Kelchen, Hosch &amp; Goldrick-Rab (2014). Table 3.</a:t>
            </a:r>
            <a:endParaRPr lang="en-US" sz="1600" dirty="0">
              <a:solidFill>
                <a:schemeClr val="bg1"/>
              </a:solidFill>
            </a:endParaRPr>
          </a:p>
        </p:txBody>
      </p:sp>
      <p:pic>
        <p:nvPicPr>
          <p:cNvPr id="2" name="Picture 1"/>
          <p:cNvPicPr>
            <a:picLocks noChangeAspect="1"/>
          </p:cNvPicPr>
          <p:nvPr/>
        </p:nvPicPr>
        <p:blipFill>
          <a:blip r:embed="rId2"/>
          <a:stretch>
            <a:fillRect/>
          </a:stretch>
        </p:blipFill>
        <p:spPr>
          <a:xfrm>
            <a:off x="457200" y="1694814"/>
            <a:ext cx="8200571" cy="4578411"/>
          </a:xfrm>
          <a:prstGeom prst="rect">
            <a:avLst/>
          </a:prstGeom>
        </p:spPr>
      </p:pic>
      <p:pic>
        <p:nvPicPr>
          <p:cNvPr id="5" name="Picture 4"/>
          <p:cNvPicPr>
            <a:picLocks noChangeAspect="1"/>
          </p:cNvPicPr>
          <p:nvPr/>
        </p:nvPicPr>
        <p:blipFill>
          <a:blip r:embed="rId3"/>
          <a:stretch>
            <a:fillRect/>
          </a:stretch>
        </p:blipFill>
        <p:spPr>
          <a:xfrm>
            <a:off x="7122496" y="5195127"/>
            <a:ext cx="1778390" cy="647859"/>
          </a:xfrm>
          <a:prstGeom prst="rect">
            <a:avLst/>
          </a:prstGeom>
        </p:spPr>
      </p:pic>
    </p:spTree>
    <p:extLst>
      <p:ext uri="{BB962C8B-B14F-4D97-AF65-F5344CB8AC3E}">
        <p14:creationId xmlns:p14="http://schemas.microsoft.com/office/powerpoint/2010/main" val="741508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Estimated Living Costs by Region</a:t>
            </a:r>
            <a:endParaRPr lang="en-US" dirty="0"/>
          </a:p>
        </p:txBody>
      </p:sp>
      <p:sp>
        <p:nvSpPr>
          <p:cNvPr id="4" name="TextBox 3"/>
          <p:cNvSpPr txBox="1"/>
          <p:nvPr/>
        </p:nvSpPr>
        <p:spPr>
          <a:xfrm>
            <a:off x="5229727" y="6273225"/>
            <a:ext cx="3914273" cy="584775"/>
          </a:xfrm>
          <a:prstGeom prst="rect">
            <a:avLst/>
          </a:prstGeom>
          <a:noFill/>
        </p:spPr>
        <p:txBody>
          <a:bodyPr wrap="square" rtlCol="0">
            <a:spAutoFit/>
          </a:bodyPr>
          <a:lstStyle/>
          <a:p>
            <a:r>
              <a:rPr lang="en-US" sz="1600" dirty="0" smtClean="0">
                <a:solidFill>
                  <a:schemeClr val="bg1"/>
                </a:solidFill>
              </a:rPr>
              <a:t>Source: Kelchen, Hosch &amp; Goldrick-Rab (2014). Table 2.</a:t>
            </a:r>
            <a:endParaRPr lang="en-US" sz="1600" dirty="0">
              <a:solidFill>
                <a:schemeClr val="bg1"/>
              </a:solidFill>
            </a:endParaRPr>
          </a:p>
        </p:txBody>
      </p:sp>
      <p:graphicFrame>
        <p:nvGraphicFramePr>
          <p:cNvPr id="5" name="Chart 4"/>
          <p:cNvGraphicFramePr/>
          <p:nvPr>
            <p:extLst>
              <p:ext uri="{D42A27DB-BD31-4B8C-83A1-F6EECF244321}">
                <p14:modId xmlns:p14="http://schemas.microsoft.com/office/powerpoint/2010/main" val="2638138013"/>
              </p:ext>
            </p:extLst>
          </p:nvPr>
        </p:nvGraphicFramePr>
        <p:xfrm>
          <a:off x="628650" y="1762896"/>
          <a:ext cx="7886700" cy="4440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98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175248"/>
            <a:ext cx="8414084" cy="797788"/>
          </a:xfrm>
        </p:spPr>
        <p:txBody>
          <a:bodyPr/>
          <a:lstStyle/>
          <a:p>
            <a:r>
              <a:rPr lang="en-US" dirty="0" smtClean="0"/>
              <a:t>Reported Vs. Estimated Living Costs</a:t>
            </a:r>
            <a:endParaRPr lang="en-US" dirty="0"/>
          </a:p>
        </p:txBody>
      </p:sp>
      <p:graphicFrame>
        <p:nvGraphicFramePr>
          <p:cNvPr id="4" name="Chart 3"/>
          <p:cNvGraphicFramePr/>
          <p:nvPr>
            <p:extLst>
              <p:ext uri="{D42A27DB-BD31-4B8C-83A1-F6EECF244321}">
                <p14:modId xmlns:p14="http://schemas.microsoft.com/office/powerpoint/2010/main" val="4237791716"/>
              </p:ext>
            </p:extLst>
          </p:nvPr>
        </p:nvGraphicFramePr>
        <p:xfrm>
          <a:off x="128337" y="1690689"/>
          <a:ext cx="8742947" cy="45538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29727" y="6273225"/>
            <a:ext cx="3914273" cy="584775"/>
          </a:xfrm>
          <a:prstGeom prst="rect">
            <a:avLst/>
          </a:prstGeom>
          <a:noFill/>
        </p:spPr>
        <p:txBody>
          <a:bodyPr wrap="square" rtlCol="0">
            <a:spAutoFit/>
          </a:bodyPr>
          <a:lstStyle/>
          <a:p>
            <a:r>
              <a:rPr lang="en-US" sz="1600" dirty="0" smtClean="0">
                <a:solidFill>
                  <a:schemeClr val="bg1"/>
                </a:solidFill>
              </a:rPr>
              <a:t>Source: Kelchen, Hosch &amp; Goldrick-Rab (2014). Table </a:t>
            </a:r>
            <a:r>
              <a:rPr lang="en-US" sz="1600" dirty="0">
                <a:solidFill>
                  <a:schemeClr val="bg1"/>
                </a:solidFill>
              </a:rPr>
              <a:t>4</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3474032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Milwaukee County</a:t>
            </a:r>
            <a:endParaRPr lang="en-US" dirty="0"/>
          </a:p>
        </p:txBody>
      </p:sp>
      <p:graphicFrame>
        <p:nvGraphicFramePr>
          <p:cNvPr id="5" name="Chart 4"/>
          <p:cNvGraphicFramePr/>
          <p:nvPr>
            <p:extLst>
              <p:ext uri="{D42A27DB-BD31-4B8C-83A1-F6EECF244321}">
                <p14:modId xmlns:p14="http://schemas.microsoft.com/office/powerpoint/2010/main" val="2435162345"/>
              </p:ext>
            </p:extLst>
          </p:nvPr>
        </p:nvGraphicFramePr>
        <p:xfrm>
          <a:off x="0" y="1106905"/>
          <a:ext cx="9144000" cy="4995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12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697" y="1633688"/>
            <a:ext cx="8934606" cy="4657810"/>
          </a:xfrm>
          <a:prstGeom prst="rect">
            <a:avLst/>
          </a:prstGeom>
        </p:spPr>
      </p:pic>
      <p:sp>
        <p:nvSpPr>
          <p:cNvPr id="3" name="Text Placeholder 2"/>
          <p:cNvSpPr>
            <a:spLocks noGrp="1"/>
          </p:cNvSpPr>
          <p:nvPr>
            <p:ph type="body" sz="quarter" idx="12"/>
          </p:nvPr>
        </p:nvSpPr>
        <p:spPr/>
        <p:txBody>
          <a:bodyPr/>
          <a:lstStyle/>
          <a:p>
            <a:r>
              <a:rPr lang="en-US" sz="2800" dirty="0" smtClean="0"/>
              <a:t>Living Costs, 9 Months, Denver County</a:t>
            </a:r>
            <a:endParaRPr lang="en-US" sz="2800" dirty="0"/>
          </a:p>
        </p:txBody>
      </p:sp>
      <p:pic>
        <p:nvPicPr>
          <p:cNvPr id="7" name="Picture 6"/>
          <p:cNvPicPr>
            <a:picLocks noChangeAspect="1"/>
          </p:cNvPicPr>
          <p:nvPr/>
        </p:nvPicPr>
        <p:blipFill>
          <a:blip r:embed="rId3"/>
          <a:stretch>
            <a:fillRect/>
          </a:stretch>
        </p:blipFill>
        <p:spPr>
          <a:xfrm>
            <a:off x="7212989" y="5643639"/>
            <a:ext cx="1778390" cy="647859"/>
          </a:xfrm>
          <a:prstGeom prst="rect">
            <a:avLst/>
          </a:prstGeom>
        </p:spPr>
      </p:pic>
      <p:sp>
        <p:nvSpPr>
          <p:cNvPr id="8" name="TextBox 7"/>
          <p:cNvSpPr txBox="1"/>
          <p:nvPr/>
        </p:nvSpPr>
        <p:spPr>
          <a:xfrm>
            <a:off x="5344227" y="6430574"/>
            <a:ext cx="3647152" cy="369332"/>
          </a:xfrm>
          <a:prstGeom prst="rect">
            <a:avLst/>
          </a:prstGeom>
          <a:noFill/>
        </p:spPr>
        <p:txBody>
          <a:bodyPr wrap="none" rtlCol="0">
            <a:spAutoFit/>
          </a:bodyPr>
          <a:lstStyle/>
          <a:p>
            <a:r>
              <a:rPr lang="en-US" dirty="0" smtClean="0">
                <a:solidFill>
                  <a:schemeClr val="bg1"/>
                </a:solidFill>
              </a:rPr>
              <a:t>Denver County Estimate: $13,878</a:t>
            </a:r>
            <a:endParaRPr lang="en-US" dirty="0">
              <a:solidFill>
                <a:schemeClr val="bg1"/>
              </a:solidFill>
            </a:endParaRPr>
          </a:p>
        </p:txBody>
      </p:sp>
    </p:spTree>
    <p:extLst>
      <p:ext uri="{BB962C8B-B14F-4D97-AF65-F5344CB8AC3E}">
        <p14:creationId xmlns:p14="http://schemas.microsoft.com/office/powerpoint/2010/main" val="2293440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0"/>
            <a:r>
              <a:rPr lang="en-US" dirty="0"/>
              <a:t>Except for institutions with very few commuters, net price is not a valid measure of affordability because cost of living budgets are determined without sufficient standards and consistency</a:t>
            </a:r>
          </a:p>
          <a:p>
            <a:endParaRPr lang="en-US" dirty="0" smtClean="0"/>
          </a:p>
          <a:p>
            <a:pPr lvl="0"/>
            <a:r>
              <a:rPr lang="en-US" dirty="0"/>
              <a:t>Research </a:t>
            </a:r>
            <a:r>
              <a:rPr lang="en-US" dirty="0" smtClean="0"/>
              <a:t>partners through Wisconsin HOPE Lab:</a:t>
            </a:r>
            <a:endParaRPr lang="en-US" dirty="0"/>
          </a:p>
          <a:p>
            <a:pPr lvl="1"/>
            <a:r>
              <a:rPr lang="en-US" dirty="0"/>
              <a:t>Robert Kelchen, Seton Hall University</a:t>
            </a:r>
          </a:p>
          <a:p>
            <a:pPr lvl="1"/>
            <a:r>
              <a:rPr lang="en-US" dirty="0"/>
              <a:t>Sara Goldrick-Rab, Univ. of Wisconsin-Madison</a:t>
            </a:r>
          </a:p>
          <a:p>
            <a:endParaRPr lang="en-US" dirty="0"/>
          </a:p>
        </p:txBody>
      </p:sp>
      <p:sp>
        <p:nvSpPr>
          <p:cNvPr id="3" name="Text Placeholder 2"/>
          <p:cNvSpPr>
            <a:spLocks noGrp="1"/>
          </p:cNvSpPr>
          <p:nvPr>
            <p:ph type="body" sz="quarter" idx="12"/>
          </p:nvPr>
        </p:nvSpPr>
        <p:spPr/>
        <p:txBody>
          <a:bodyPr/>
          <a:lstStyle/>
          <a:p>
            <a:r>
              <a:rPr lang="en-US" dirty="0" smtClean="0"/>
              <a:t>Overview</a:t>
            </a:r>
            <a:endParaRPr lang="en-US" dirty="0"/>
          </a:p>
        </p:txBody>
      </p:sp>
    </p:spTree>
    <p:extLst>
      <p:ext uri="{BB962C8B-B14F-4D97-AF65-F5344CB8AC3E}">
        <p14:creationId xmlns:p14="http://schemas.microsoft.com/office/powerpoint/2010/main" val="2671664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Milwaukee County</a:t>
            </a:r>
            <a:endParaRPr lang="en-US" dirty="0"/>
          </a:p>
        </p:txBody>
      </p:sp>
      <p:graphicFrame>
        <p:nvGraphicFramePr>
          <p:cNvPr id="5" name="Chart 4"/>
          <p:cNvGraphicFramePr/>
          <p:nvPr>
            <p:extLst>
              <p:ext uri="{D42A27DB-BD31-4B8C-83A1-F6EECF244321}">
                <p14:modId xmlns:p14="http://schemas.microsoft.com/office/powerpoint/2010/main" val="1316632615"/>
              </p:ext>
            </p:extLst>
          </p:nvPr>
        </p:nvGraphicFramePr>
        <p:xfrm>
          <a:off x="0" y="1106905"/>
          <a:ext cx="9144000" cy="4995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092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400" dirty="0" smtClean="0"/>
              <a:t>Living Costs, 9 Months Philadelphia (Detail) </a:t>
            </a:r>
            <a:endParaRPr lang="en-US" sz="2400" dirty="0"/>
          </a:p>
        </p:txBody>
      </p:sp>
      <p:pic>
        <p:nvPicPr>
          <p:cNvPr id="2" name="Picture 1"/>
          <p:cNvPicPr>
            <a:picLocks noChangeAspect="1"/>
          </p:cNvPicPr>
          <p:nvPr/>
        </p:nvPicPr>
        <p:blipFill>
          <a:blip r:embed="rId2"/>
          <a:stretch>
            <a:fillRect/>
          </a:stretch>
        </p:blipFill>
        <p:spPr>
          <a:xfrm>
            <a:off x="125305" y="1636903"/>
            <a:ext cx="8893389" cy="4636322"/>
          </a:xfrm>
          <a:prstGeom prst="rect">
            <a:avLst/>
          </a:prstGeom>
        </p:spPr>
      </p:pic>
      <p:sp>
        <p:nvSpPr>
          <p:cNvPr id="7" name="TextBox 6"/>
          <p:cNvSpPr txBox="1"/>
          <p:nvPr/>
        </p:nvSpPr>
        <p:spPr>
          <a:xfrm>
            <a:off x="5344227" y="6430574"/>
            <a:ext cx="3724096" cy="369332"/>
          </a:xfrm>
          <a:prstGeom prst="rect">
            <a:avLst/>
          </a:prstGeom>
          <a:noFill/>
        </p:spPr>
        <p:txBody>
          <a:bodyPr wrap="none" rtlCol="0">
            <a:spAutoFit/>
          </a:bodyPr>
          <a:lstStyle/>
          <a:p>
            <a:r>
              <a:rPr lang="en-US" dirty="0" smtClean="0">
                <a:solidFill>
                  <a:schemeClr val="bg1"/>
                </a:solidFill>
              </a:rPr>
              <a:t>Philadelphia Co Estimate: $16,020</a:t>
            </a:r>
            <a:endParaRPr lang="en-US" dirty="0">
              <a:solidFill>
                <a:schemeClr val="bg1"/>
              </a:solidFill>
            </a:endParaRPr>
          </a:p>
        </p:txBody>
      </p:sp>
    </p:spTree>
    <p:extLst>
      <p:ext uri="{BB962C8B-B14F-4D97-AF65-F5344CB8AC3E}">
        <p14:creationId xmlns:p14="http://schemas.microsoft.com/office/powerpoint/2010/main" val="2912636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Milwaukee County</a:t>
            </a:r>
            <a:endParaRPr lang="en-US" dirty="0"/>
          </a:p>
        </p:txBody>
      </p:sp>
      <p:graphicFrame>
        <p:nvGraphicFramePr>
          <p:cNvPr id="5" name="Chart 4"/>
          <p:cNvGraphicFramePr/>
          <p:nvPr>
            <p:extLst>
              <p:ext uri="{D42A27DB-BD31-4B8C-83A1-F6EECF244321}">
                <p14:modId xmlns:p14="http://schemas.microsoft.com/office/powerpoint/2010/main" val="78380477"/>
              </p:ext>
            </p:extLst>
          </p:nvPr>
        </p:nvGraphicFramePr>
        <p:xfrm>
          <a:off x="0" y="1058779"/>
          <a:ext cx="9144000" cy="5133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014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354" y="1704770"/>
            <a:ext cx="8680559" cy="4525369"/>
          </a:xfrm>
          <a:prstGeom prst="rect">
            <a:avLst/>
          </a:prstGeom>
        </p:spPr>
      </p:pic>
      <p:sp>
        <p:nvSpPr>
          <p:cNvPr id="5" name="Text Placeholder 4"/>
          <p:cNvSpPr>
            <a:spLocks noGrp="1"/>
          </p:cNvSpPr>
          <p:nvPr>
            <p:ph type="body" sz="quarter" idx="12"/>
          </p:nvPr>
        </p:nvSpPr>
        <p:spPr>
          <a:xfrm>
            <a:off x="194927" y="1175248"/>
            <a:ext cx="8789415" cy="797788"/>
          </a:xfrm>
        </p:spPr>
        <p:txBody>
          <a:bodyPr/>
          <a:lstStyle/>
          <a:p>
            <a:r>
              <a:rPr lang="en-US" dirty="0"/>
              <a:t>Living Costs, 9 Months, </a:t>
            </a:r>
            <a:r>
              <a:rPr lang="en-US" dirty="0" smtClean="0"/>
              <a:t>Milwaukee Co</a:t>
            </a:r>
            <a:endParaRPr lang="en-US" dirty="0"/>
          </a:p>
        </p:txBody>
      </p:sp>
      <p:sp>
        <p:nvSpPr>
          <p:cNvPr id="6" name="TextBox 5"/>
          <p:cNvSpPr txBox="1"/>
          <p:nvPr/>
        </p:nvSpPr>
        <p:spPr>
          <a:xfrm>
            <a:off x="5344227" y="6430574"/>
            <a:ext cx="3621504" cy="369332"/>
          </a:xfrm>
          <a:prstGeom prst="rect">
            <a:avLst/>
          </a:prstGeom>
          <a:noFill/>
        </p:spPr>
        <p:txBody>
          <a:bodyPr wrap="none" rtlCol="0">
            <a:spAutoFit/>
          </a:bodyPr>
          <a:lstStyle/>
          <a:p>
            <a:r>
              <a:rPr lang="en-US" dirty="0" smtClean="0">
                <a:solidFill>
                  <a:schemeClr val="bg1"/>
                </a:solidFill>
              </a:rPr>
              <a:t>Milwaukee Co. Estimate: $12,753</a:t>
            </a:r>
            <a:endParaRPr lang="en-US" dirty="0">
              <a:solidFill>
                <a:schemeClr val="bg1"/>
              </a:solidFill>
            </a:endParaRPr>
          </a:p>
        </p:txBody>
      </p:sp>
    </p:spTree>
    <p:extLst>
      <p:ext uri="{BB962C8B-B14F-4D97-AF65-F5344CB8AC3E}">
        <p14:creationId xmlns:p14="http://schemas.microsoft.com/office/powerpoint/2010/main" val="3423636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DC</a:t>
            </a:r>
            <a:endParaRPr lang="en-US" dirty="0"/>
          </a:p>
        </p:txBody>
      </p:sp>
      <p:graphicFrame>
        <p:nvGraphicFramePr>
          <p:cNvPr id="5" name="Chart 4"/>
          <p:cNvGraphicFramePr/>
          <p:nvPr>
            <p:extLst>
              <p:ext uri="{D42A27DB-BD31-4B8C-83A1-F6EECF244321}">
                <p14:modId xmlns:p14="http://schemas.microsoft.com/office/powerpoint/2010/main" val="2319084671"/>
              </p:ext>
            </p:extLst>
          </p:nvPr>
        </p:nvGraphicFramePr>
        <p:xfrm>
          <a:off x="0" y="1106905"/>
          <a:ext cx="9144000" cy="51976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65557" y="6352674"/>
            <a:ext cx="3831055" cy="369332"/>
          </a:xfrm>
          <a:prstGeom prst="rect">
            <a:avLst/>
          </a:prstGeom>
          <a:noFill/>
        </p:spPr>
        <p:txBody>
          <a:bodyPr wrap="square" rtlCol="0">
            <a:spAutoFit/>
          </a:bodyPr>
          <a:lstStyle/>
          <a:p>
            <a:r>
              <a:rPr lang="en-US" dirty="0" smtClean="0">
                <a:solidFill>
                  <a:schemeClr val="bg1"/>
                </a:solidFill>
              </a:rPr>
              <a:t>* No reported data</a:t>
            </a:r>
            <a:endParaRPr lang="en-US" dirty="0">
              <a:solidFill>
                <a:schemeClr val="bg1"/>
              </a:solidFill>
            </a:endParaRPr>
          </a:p>
        </p:txBody>
      </p:sp>
    </p:spTree>
    <p:extLst>
      <p:ext uri="{BB962C8B-B14F-4D97-AF65-F5344CB8AC3E}">
        <p14:creationId xmlns:p14="http://schemas.microsoft.com/office/powerpoint/2010/main" val="1138535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Living Costs Washington, DC</a:t>
            </a:r>
            <a:endParaRPr lang="en-US" dirty="0"/>
          </a:p>
        </p:txBody>
      </p:sp>
      <p:pic>
        <p:nvPicPr>
          <p:cNvPr id="2" name="Picture 1"/>
          <p:cNvPicPr>
            <a:picLocks noChangeAspect="1"/>
          </p:cNvPicPr>
          <p:nvPr/>
        </p:nvPicPr>
        <p:blipFill>
          <a:blip r:embed="rId2"/>
          <a:stretch>
            <a:fillRect/>
          </a:stretch>
        </p:blipFill>
        <p:spPr>
          <a:xfrm>
            <a:off x="228600" y="1698513"/>
            <a:ext cx="8686800" cy="4528610"/>
          </a:xfrm>
          <a:prstGeom prst="rect">
            <a:avLst/>
          </a:prstGeom>
        </p:spPr>
      </p:pic>
      <p:sp>
        <p:nvSpPr>
          <p:cNvPr id="5" name="TextBox 4"/>
          <p:cNvSpPr txBox="1"/>
          <p:nvPr/>
        </p:nvSpPr>
        <p:spPr>
          <a:xfrm>
            <a:off x="5344227" y="6430574"/>
            <a:ext cx="2813591" cy="369332"/>
          </a:xfrm>
          <a:prstGeom prst="rect">
            <a:avLst/>
          </a:prstGeom>
          <a:noFill/>
        </p:spPr>
        <p:txBody>
          <a:bodyPr wrap="none" rtlCol="0">
            <a:spAutoFit/>
          </a:bodyPr>
          <a:lstStyle/>
          <a:p>
            <a:r>
              <a:rPr lang="en-US" dirty="0" smtClean="0">
                <a:solidFill>
                  <a:schemeClr val="bg1"/>
                </a:solidFill>
              </a:rPr>
              <a:t>District Estimate: $20,394</a:t>
            </a:r>
            <a:endParaRPr lang="en-US" dirty="0">
              <a:solidFill>
                <a:schemeClr val="bg1"/>
              </a:solidFill>
            </a:endParaRPr>
          </a:p>
        </p:txBody>
      </p:sp>
    </p:spTree>
    <p:extLst>
      <p:ext uri="{BB962C8B-B14F-4D97-AF65-F5344CB8AC3E}">
        <p14:creationId xmlns:p14="http://schemas.microsoft.com/office/powerpoint/2010/main" val="143887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851442"/>
            <a:ext cx="2777319" cy="3361330"/>
          </a:xfrm>
        </p:spPr>
        <p:txBody>
          <a:bodyPr/>
          <a:lstStyle/>
          <a:p>
            <a:r>
              <a:rPr lang="en-US" dirty="0" smtClean="0"/>
              <a:t>Cost variation is not limited to urban areas (but easier to observe)</a:t>
            </a:r>
            <a:endParaRPr lang="en-US" dirty="0"/>
          </a:p>
        </p:txBody>
      </p:sp>
      <p:sp>
        <p:nvSpPr>
          <p:cNvPr id="3" name="Text Placeholder 2"/>
          <p:cNvSpPr>
            <a:spLocks noGrp="1"/>
          </p:cNvSpPr>
          <p:nvPr>
            <p:ph type="body" sz="quarter" idx="12"/>
          </p:nvPr>
        </p:nvSpPr>
        <p:spPr/>
        <p:txBody>
          <a:bodyPr/>
          <a:lstStyle/>
          <a:p>
            <a:r>
              <a:rPr lang="en-US" dirty="0" smtClean="0"/>
              <a:t>Rural Example: Sumter, SC</a:t>
            </a:r>
            <a:endParaRPr lang="en-US" dirty="0"/>
          </a:p>
        </p:txBody>
      </p:sp>
      <p:graphicFrame>
        <p:nvGraphicFramePr>
          <p:cNvPr id="4" name="Chart 3"/>
          <p:cNvGraphicFramePr/>
          <p:nvPr>
            <p:extLst>
              <p:ext uri="{D42A27DB-BD31-4B8C-83A1-F6EECF244321}">
                <p14:modId xmlns:p14="http://schemas.microsoft.com/office/powerpoint/2010/main" val="200766565"/>
              </p:ext>
            </p:extLst>
          </p:nvPr>
        </p:nvGraphicFramePr>
        <p:xfrm>
          <a:off x="3712191" y="1637731"/>
          <a:ext cx="5431808" cy="4666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575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Living Costs, Sumter Co., SC</a:t>
            </a:r>
            <a:endParaRPr lang="en-US" dirty="0"/>
          </a:p>
        </p:txBody>
      </p:sp>
      <p:pic>
        <p:nvPicPr>
          <p:cNvPr id="5" name="Picture 4"/>
          <p:cNvPicPr>
            <a:picLocks noChangeAspect="1"/>
          </p:cNvPicPr>
          <p:nvPr/>
        </p:nvPicPr>
        <p:blipFill>
          <a:blip r:embed="rId2"/>
          <a:stretch>
            <a:fillRect/>
          </a:stretch>
        </p:blipFill>
        <p:spPr>
          <a:xfrm>
            <a:off x="894878" y="1732962"/>
            <a:ext cx="7354243" cy="4512460"/>
          </a:xfrm>
          <a:prstGeom prst="rect">
            <a:avLst/>
          </a:prstGeom>
        </p:spPr>
      </p:pic>
      <p:cxnSp>
        <p:nvCxnSpPr>
          <p:cNvPr id="7" name="Straight Connector 6"/>
          <p:cNvCxnSpPr/>
          <p:nvPr/>
        </p:nvCxnSpPr>
        <p:spPr>
          <a:xfrm>
            <a:off x="3657600" y="5138057"/>
            <a:ext cx="149497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a:off x="3566160" y="5138057"/>
            <a:ext cx="182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a:off x="5068387" y="5138057"/>
            <a:ext cx="182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6470731" y="5512774"/>
            <a:ext cx="1778390" cy="647859"/>
          </a:xfrm>
          <a:prstGeom prst="rect">
            <a:avLst/>
          </a:prstGeom>
        </p:spPr>
      </p:pic>
      <p:sp>
        <p:nvSpPr>
          <p:cNvPr id="11" name="TextBox 10"/>
          <p:cNvSpPr txBox="1"/>
          <p:nvPr/>
        </p:nvSpPr>
        <p:spPr>
          <a:xfrm>
            <a:off x="4852908" y="6384052"/>
            <a:ext cx="4061753" cy="369332"/>
          </a:xfrm>
          <a:prstGeom prst="rect">
            <a:avLst/>
          </a:prstGeom>
          <a:noFill/>
        </p:spPr>
        <p:txBody>
          <a:bodyPr wrap="none" rtlCol="0">
            <a:spAutoFit/>
          </a:bodyPr>
          <a:lstStyle/>
          <a:p>
            <a:r>
              <a:rPr lang="en-US" dirty="0" smtClean="0">
                <a:solidFill>
                  <a:schemeClr val="bg1"/>
                </a:solidFill>
              </a:rPr>
              <a:t>Sumter County, SC Estimate: $11,889</a:t>
            </a:r>
            <a:endParaRPr lang="en-US" dirty="0">
              <a:solidFill>
                <a:schemeClr val="bg1"/>
              </a:solidFill>
            </a:endParaRPr>
          </a:p>
        </p:txBody>
      </p:sp>
      <p:sp>
        <p:nvSpPr>
          <p:cNvPr id="12" name="TextBox 11"/>
          <p:cNvSpPr txBox="1"/>
          <p:nvPr/>
        </p:nvSpPr>
        <p:spPr>
          <a:xfrm>
            <a:off x="3623106" y="5183461"/>
            <a:ext cx="1620957" cy="369332"/>
          </a:xfrm>
          <a:prstGeom prst="rect">
            <a:avLst/>
          </a:prstGeom>
          <a:noFill/>
        </p:spPr>
        <p:txBody>
          <a:bodyPr wrap="none" rtlCol="0">
            <a:spAutoFit/>
          </a:bodyPr>
          <a:lstStyle/>
          <a:p>
            <a:r>
              <a:rPr lang="en-US" dirty="0" smtClean="0"/>
              <a:t>Scale: 2 miles</a:t>
            </a:r>
            <a:endParaRPr lang="en-US" dirty="0"/>
          </a:p>
        </p:txBody>
      </p:sp>
    </p:spTree>
    <p:extLst>
      <p:ext uri="{BB962C8B-B14F-4D97-AF65-F5344CB8AC3E}">
        <p14:creationId xmlns:p14="http://schemas.microsoft.com/office/powerpoint/2010/main" val="2775668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buFont typeface="Arial" panose="020B0604020202020204" pitchFamily="34" charset="0"/>
              <a:buChar char="•"/>
            </a:pPr>
            <a:r>
              <a:rPr lang="en-US" dirty="0" smtClean="0"/>
              <a:t>Net price statistics for institutions with sizeable commuter populations are not necessarily valid across groups</a:t>
            </a:r>
            <a:br>
              <a:rPr lang="en-US" dirty="0" smtClean="0"/>
            </a:br>
            <a:endParaRPr lang="en-US" dirty="0" smtClean="0"/>
          </a:p>
          <a:p>
            <a:pPr marL="571500" lvl="1" indent="-457200">
              <a:buFont typeface="Arial" panose="020B0604020202020204" pitchFamily="34" charset="0"/>
              <a:buChar char="•"/>
            </a:pPr>
            <a:r>
              <a:rPr lang="en-US" dirty="0" smtClean="0"/>
              <a:t>Net price should not be used for accountability within broad groups of institutions without correction for living costs</a:t>
            </a:r>
            <a:br>
              <a:rPr lang="en-US" dirty="0" smtClean="0"/>
            </a:br>
            <a:endParaRPr lang="en-US" dirty="0" smtClean="0"/>
          </a:p>
          <a:p>
            <a:pPr marL="571500" lvl="1" indent="-457200">
              <a:buFont typeface="Arial" panose="020B0604020202020204" pitchFamily="34" charset="0"/>
              <a:buChar char="•"/>
            </a:pPr>
            <a:r>
              <a:rPr lang="en-US" dirty="0" smtClean="0"/>
              <a:t>Benchmarking activities should examine variation in COA budgets prior to examination of net price</a:t>
            </a:r>
            <a:endParaRPr lang="en-US" dirty="0"/>
          </a:p>
        </p:txBody>
      </p:sp>
      <p:sp>
        <p:nvSpPr>
          <p:cNvPr id="3" name="Text Placeholder 2"/>
          <p:cNvSpPr>
            <a:spLocks noGrp="1"/>
          </p:cNvSpPr>
          <p:nvPr>
            <p:ph type="body" sz="quarter" idx="12"/>
          </p:nvPr>
        </p:nvSpPr>
        <p:spPr/>
        <p:txBody>
          <a:bodyPr/>
          <a:lstStyle/>
          <a:p>
            <a:r>
              <a:rPr lang="en-US" dirty="0" smtClean="0"/>
              <a:t>Implications</a:t>
            </a:r>
            <a:endParaRPr lang="en-US" dirty="0"/>
          </a:p>
        </p:txBody>
      </p:sp>
    </p:spTree>
    <p:extLst>
      <p:ext uri="{BB962C8B-B14F-4D97-AF65-F5344CB8AC3E}">
        <p14:creationId xmlns:p14="http://schemas.microsoft.com/office/powerpoint/2010/main" val="819562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Manipulation of net price to game accountability</a:t>
            </a:r>
          </a:p>
          <a:p>
            <a:endParaRPr lang="en-US" dirty="0"/>
          </a:p>
          <a:p>
            <a:pPr marL="457200" indent="-457200">
              <a:buFont typeface="Arial" panose="020B0604020202020204" pitchFamily="34" charset="0"/>
              <a:buChar char="•"/>
            </a:pPr>
            <a:r>
              <a:rPr lang="en-US" dirty="0" smtClean="0"/>
              <a:t>Subverts transparency agenda</a:t>
            </a:r>
            <a:br>
              <a:rPr lang="en-US" dirty="0" smtClean="0"/>
            </a:br>
            <a:endParaRPr lang="en-US" dirty="0" smtClean="0"/>
          </a:p>
          <a:p>
            <a:pPr marL="457200" indent="-457200">
              <a:buFont typeface="Arial" panose="020B0604020202020204" pitchFamily="34" charset="0"/>
              <a:buChar char="•"/>
            </a:pPr>
            <a:r>
              <a:rPr lang="en-US" dirty="0" smtClean="0"/>
              <a:t>Artificial lowering of living costs</a:t>
            </a:r>
            <a:br>
              <a:rPr lang="en-US" dirty="0" smtClean="0"/>
            </a:br>
            <a:endParaRPr lang="en-US" dirty="0" smtClean="0"/>
          </a:p>
          <a:p>
            <a:pPr marL="457200" indent="-457200">
              <a:buFont typeface="Arial" panose="020B0604020202020204" pitchFamily="34" charset="0"/>
              <a:buChar char="•"/>
            </a:pPr>
            <a:r>
              <a:rPr lang="en-US" dirty="0" smtClean="0"/>
              <a:t>Incentives to lower living cost budgets may stress students who qualify for less aid</a:t>
            </a:r>
            <a:endParaRPr lang="en-US" dirty="0"/>
          </a:p>
        </p:txBody>
      </p:sp>
      <p:sp>
        <p:nvSpPr>
          <p:cNvPr id="3" name="Text Placeholder 2"/>
          <p:cNvSpPr>
            <a:spLocks noGrp="1"/>
          </p:cNvSpPr>
          <p:nvPr>
            <p:ph type="body" sz="quarter" idx="12"/>
          </p:nvPr>
        </p:nvSpPr>
        <p:spPr/>
        <p:txBody>
          <a:bodyPr/>
          <a:lstStyle/>
          <a:p>
            <a:r>
              <a:rPr lang="en-US" dirty="0" smtClean="0"/>
              <a:t>Unintended Consequences</a:t>
            </a:r>
            <a:endParaRPr lang="en-US" dirty="0"/>
          </a:p>
        </p:txBody>
      </p:sp>
    </p:spTree>
    <p:extLst>
      <p:ext uri="{BB962C8B-B14F-4D97-AF65-F5344CB8AC3E}">
        <p14:creationId xmlns:p14="http://schemas.microsoft.com/office/powerpoint/2010/main" val="2490705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4694" y="5740926"/>
            <a:ext cx="4467727" cy="435284"/>
          </a:xfrm>
        </p:spPr>
        <p:txBody>
          <a:bodyPr/>
          <a:lstStyle/>
          <a:p>
            <a:r>
              <a:rPr lang="en-US" sz="2400" dirty="0" smtClean="0"/>
              <a:t>* based on living arrangements</a:t>
            </a:r>
          </a:p>
        </p:txBody>
      </p:sp>
      <p:sp>
        <p:nvSpPr>
          <p:cNvPr id="3" name="Text Placeholder 2"/>
          <p:cNvSpPr>
            <a:spLocks noGrp="1"/>
          </p:cNvSpPr>
          <p:nvPr>
            <p:ph type="body" sz="quarter" idx="12"/>
          </p:nvPr>
        </p:nvSpPr>
        <p:spPr/>
        <p:txBody>
          <a:bodyPr/>
          <a:lstStyle/>
          <a:p>
            <a:r>
              <a:rPr lang="en-US" dirty="0" smtClean="0"/>
              <a:t>Net Price and Cost of Attendance Calculations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2041300"/>
              </p:ext>
            </p:extLst>
          </p:nvPr>
        </p:nvGraphicFramePr>
        <p:xfrm>
          <a:off x="4732421" y="2149499"/>
          <a:ext cx="3729790" cy="3261360"/>
        </p:xfrm>
        <a:graphic>
          <a:graphicData uri="http://schemas.openxmlformats.org/drawingml/2006/table">
            <a:tbl>
              <a:tblPr firstRow="1" bandRow="1">
                <a:tableStyleId>{2D5ABB26-0587-4C30-8999-92F81FD0307C}</a:tableStyleId>
              </a:tblPr>
              <a:tblGrid>
                <a:gridCol w="3729790"/>
              </a:tblGrid>
              <a:tr h="427344">
                <a:tc>
                  <a:txBody>
                    <a:bodyPr/>
                    <a:lstStyle/>
                    <a:p>
                      <a:pPr algn="r"/>
                      <a:endParaRPr lang="en-US" sz="2800" dirty="0" smtClean="0"/>
                    </a:p>
                    <a:p>
                      <a:pPr algn="r"/>
                      <a:endParaRPr lang="en-US" sz="2800" dirty="0" smtClean="0"/>
                    </a:p>
                    <a:p>
                      <a:pPr algn="r"/>
                      <a:endParaRPr lang="en-US" sz="2800" dirty="0" smtClean="0"/>
                    </a:p>
                    <a:p>
                      <a:pPr algn="r"/>
                      <a:endParaRPr lang="en-US" sz="2800" dirty="0" smtClean="0"/>
                    </a:p>
                    <a:p>
                      <a:pPr algn="r"/>
                      <a:r>
                        <a:rPr lang="en-US" sz="2800" dirty="0" smtClean="0"/>
                        <a:t>Cost of Attendance</a:t>
                      </a:r>
                      <a:endParaRPr lang="en-US" sz="2800" dirty="0"/>
                    </a:p>
                  </a:txBody>
                  <a:tcPr>
                    <a:solidFill>
                      <a:schemeClr val="bg1">
                        <a:lumMod val="85000"/>
                      </a:schemeClr>
                    </a:solidFill>
                  </a:tcPr>
                </a:tc>
              </a:tr>
              <a:tr h="427344">
                <a:tc>
                  <a:txBody>
                    <a:bodyPr/>
                    <a:lstStyle/>
                    <a:p>
                      <a:pPr algn="r"/>
                      <a:r>
                        <a:rPr lang="en-US" sz="2800" dirty="0" smtClean="0"/>
                        <a:t>- Grant Aid</a:t>
                      </a:r>
                      <a:endParaRPr lang="en-US" sz="2800" dirty="0"/>
                    </a:p>
                  </a:txBody>
                  <a:tcPr>
                    <a:lnB w="12700" cap="flat" cmpd="sng" algn="ctr">
                      <a:solidFill>
                        <a:schemeClr val="tx1"/>
                      </a:solidFill>
                      <a:prstDash val="solid"/>
                      <a:round/>
                      <a:headEnd type="none" w="med" len="med"/>
                      <a:tailEnd type="none" w="med" len="med"/>
                    </a:lnB>
                    <a:solidFill>
                      <a:schemeClr val="bg1">
                        <a:lumMod val="85000"/>
                      </a:schemeClr>
                    </a:solidFill>
                  </a:tcPr>
                </a:tc>
              </a:tr>
              <a:tr h="427344">
                <a:tc>
                  <a:txBody>
                    <a:bodyPr/>
                    <a:lstStyle/>
                    <a:p>
                      <a:pPr algn="r"/>
                      <a:r>
                        <a:rPr lang="en-US" sz="2800" dirty="0" smtClean="0"/>
                        <a:t>Net Price</a:t>
                      </a:r>
                      <a:endParaRPr lang="en-US" sz="2800" dirty="0"/>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70446855"/>
              </p:ext>
            </p:extLst>
          </p:nvPr>
        </p:nvGraphicFramePr>
        <p:xfrm>
          <a:off x="457200" y="2275641"/>
          <a:ext cx="3729790" cy="3108960"/>
        </p:xfrm>
        <a:graphic>
          <a:graphicData uri="http://schemas.openxmlformats.org/drawingml/2006/table">
            <a:tbl>
              <a:tblPr firstRow="1" bandRow="1">
                <a:tableStyleId>{2D5ABB26-0587-4C30-8999-92F81FD0307C}</a:tableStyleId>
              </a:tblPr>
              <a:tblGrid>
                <a:gridCol w="3729790"/>
              </a:tblGrid>
              <a:tr h="427344">
                <a:tc>
                  <a:txBody>
                    <a:bodyPr/>
                    <a:lstStyle/>
                    <a:p>
                      <a:pPr algn="r"/>
                      <a:r>
                        <a:rPr lang="en-US" sz="2800" dirty="0" smtClean="0"/>
                        <a:t>Tuition</a:t>
                      </a:r>
                      <a:endParaRPr lang="en-US" sz="2800" dirty="0"/>
                    </a:p>
                  </a:txBody>
                  <a:tcPr>
                    <a:solidFill>
                      <a:srgbClr val="FFFFCC"/>
                    </a:solidFill>
                  </a:tcPr>
                </a:tc>
              </a:tr>
              <a:tr h="427344">
                <a:tc>
                  <a:txBody>
                    <a:bodyPr/>
                    <a:lstStyle/>
                    <a:p>
                      <a:pPr algn="r"/>
                      <a:r>
                        <a:rPr lang="en-US" sz="2800" dirty="0" smtClean="0"/>
                        <a:t>Required Fees</a:t>
                      </a:r>
                      <a:endParaRPr lang="en-US" sz="2800" dirty="0"/>
                    </a:p>
                  </a:txBody>
                  <a:tcPr>
                    <a:lnB w="12700" cap="flat" cmpd="sng" algn="ctr">
                      <a:noFill/>
                      <a:prstDash val="solid"/>
                      <a:round/>
                      <a:headEnd type="none" w="med" len="med"/>
                      <a:tailEnd type="none" w="med" len="med"/>
                    </a:lnB>
                    <a:solidFill>
                      <a:srgbClr val="FFFFCC"/>
                    </a:solidFill>
                  </a:tcPr>
                </a:tc>
              </a:tr>
              <a:tr h="427344">
                <a:tc>
                  <a:txBody>
                    <a:bodyPr/>
                    <a:lstStyle/>
                    <a:p>
                      <a:pPr algn="r"/>
                      <a:r>
                        <a:rPr lang="en-US" sz="2800" dirty="0" smtClean="0"/>
                        <a:t>Books</a:t>
                      </a:r>
                      <a:endParaRPr lang="en-US" sz="28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r>
              <a:tr h="427344">
                <a:tc>
                  <a:txBody>
                    <a:bodyPr/>
                    <a:lstStyle/>
                    <a:p>
                      <a:pPr algn="r"/>
                      <a:r>
                        <a:rPr lang="en-US" sz="2800" dirty="0" smtClean="0"/>
                        <a:t>Room &amp; Board*</a:t>
                      </a:r>
                      <a:endParaRPr lang="en-US" sz="28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r>
              <a:tr h="427344">
                <a:tc>
                  <a:txBody>
                    <a:bodyPr/>
                    <a:lstStyle/>
                    <a:p>
                      <a:pPr algn="r"/>
                      <a:r>
                        <a:rPr lang="en-US" sz="2800" dirty="0" smtClean="0"/>
                        <a:t>+          Other Costs</a:t>
                      </a:r>
                      <a:endParaRPr lang="en-US" sz="28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27344">
                <a:tc>
                  <a:txBody>
                    <a:bodyPr/>
                    <a:lstStyle/>
                    <a:p>
                      <a:pPr algn="r"/>
                      <a:r>
                        <a:rPr lang="en-US" sz="2800" dirty="0" smtClean="0"/>
                        <a:t>Cost of Attendance</a:t>
                      </a:r>
                      <a:endParaRPr lang="en-US" sz="2800" dirty="0"/>
                    </a:p>
                  </a:txBody>
                  <a:tcPr>
                    <a:lnT w="12700" cap="flat" cmpd="sng" algn="ctr">
                      <a:solidFill>
                        <a:schemeClr val="tx1"/>
                      </a:solidFill>
                      <a:prstDash val="solid"/>
                      <a:round/>
                      <a:headEnd type="none" w="med" len="med"/>
                      <a:tailEnd type="none" w="med" len="med"/>
                    </a:lnT>
                    <a:solidFill>
                      <a:srgbClr val="FFFFCC"/>
                    </a:solidFill>
                  </a:tcPr>
                </a:tc>
              </a:tr>
            </a:tbl>
          </a:graphicData>
        </a:graphic>
      </p:graphicFrame>
    </p:spTree>
    <p:extLst>
      <p:ext uri="{BB962C8B-B14F-4D97-AF65-F5344CB8AC3E}">
        <p14:creationId xmlns:p14="http://schemas.microsoft.com/office/powerpoint/2010/main" val="4103078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On-Campus Living Costs by </a:t>
            </a:r>
            <a:r>
              <a:rPr lang="en-US" dirty="0" smtClean="0"/>
              <a:t>Year</a:t>
            </a:r>
            <a:endParaRPr lang="en-US" dirty="0"/>
          </a:p>
        </p:txBody>
      </p:sp>
      <p:graphicFrame>
        <p:nvGraphicFramePr>
          <p:cNvPr id="4" name="Content Placeholder 3"/>
          <p:cNvGraphicFramePr>
            <a:graphicFrameLocks/>
          </p:cNvGraphicFramePr>
          <p:nvPr>
            <p:extLst/>
          </p:nvPr>
        </p:nvGraphicFramePr>
        <p:xfrm>
          <a:off x="628650" y="1825625"/>
          <a:ext cx="85153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9365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OFF-Campus </a:t>
            </a:r>
            <a:r>
              <a:rPr lang="en-US" dirty="0"/>
              <a:t>Living Costs by </a:t>
            </a:r>
            <a:r>
              <a:rPr lang="en-US" dirty="0" smtClean="0"/>
              <a:t>Year</a:t>
            </a:r>
            <a:endParaRPr lang="en-US" dirty="0"/>
          </a:p>
        </p:txBody>
      </p:sp>
      <p:graphicFrame>
        <p:nvGraphicFramePr>
          <p:cNvPr id="5" name="Content Placeholder 3"/>
          <p:cNvGraphicFramePr>
            <a:graphicFrameLocks/>
          </p:cNvGraphicFramePr>
          <p:nvPr>
            <p:extLst/>
          </p:nvPr>
        </p:nvGraphicFramePr>
        <p:xfrm>
          <a:off x="580522" y="1860741"/>
          <a:ext cx="856347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247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514350" indent="-514350">
              <a:buAutoNum type="arabicPeriod"/>
            </a:pPr>
            <a:r>
              <a:rPr lang="en-US" dirty="0" smtClean="0"/>
              <a:t>Determine living costs at federal level with regional (county) adjustments</a:t>
            </a:r>
            <a:br>
              <a:rPr lang="en-US" dirty="0" smtClean="0"/>
            </a:br>
            <a:endParaRPr lang="en-US" dirty="0" smtClean="0"/>
          </a:p>
          <a:p>
            <a:pPr marL="514350" indent="-514350">
              <a:buAutoNum type="arabicPeriod"/>
            </a:pPr>
            <a:r>
              <a:rPr lang="en-US" dirty="0" smtClean="0"/>
              <a:t>Failing federal determination, authorize ED to establish rigorous methodology for cost of living budgets</a:t>
            </a:r>
            <a:br>
              <a:rPr lang="en-US" dirty="0" smtClean="0"/>
            </a:br>
            <a:endParaRPr lang="en-US" dirty="0" smtClean="0"/>
          </a:p>
          <a:p>
            <a:pPr marL="514350" indent="-514350">
              <a:buAutoNum type="arabicPeriod"/>
            </a:pPr>
            <a:r>
              <a:rPr lang="en-US" dirty="0" smtClean="0"/>
              <a:t>Do not include net price in ratings system or 3</a:t>
            </a:r>
            <a:r>
              <a:rPr lang="en-US" baseline="30000" dirty="0" smtClean="0"/>
              <a:t>rd</a:t>
            </a:r>
            <a:r>
              <a:rPr lang="en-US" dirty="0" smtClean="0"/>
              <a:t> party rankings, unless statistically adjusted</a:t>
            </a:r>
            <a:endParaRPr lang="en-US" dirty="0"/>
          </a:p>
        </p:txBody>
      </p:sp>
      <p:sp>
        <p:nvSpPr>
          <p:cNvPr id="3" name="Text Placeholder 2"/>
          <p:cNvSpPr>
            <a:spLocks noGrp="1"/>
          </p:cNvSpPr>
          <p:nvPr>
            <p:ph type="body" sz="quarter" idx="12"/>
          </p:nvPr>
        </p:nvSpPr>
        <p:spPr/>
        <p:txBody>
          <a:bodyPr/>
          <a:lstStyle/>
          <a:p>
            <a:r>
              <a:rPr lang="en-US" dirty="0" smtClean="0"/>
              <a:t>Recommendations (1)</a:t>
            </a:r>
            <a:endParaRPr lang="en-US" dirty="0"/>
          </a:p>
        </p:txBody>
      </p:sp>
    </p:spTree>
    <p:extLst>
      <p:ext uri="{BB962C8B-B14F-4D97-AF65-F5344CB8AC3E}">
        <p14:creationId xmlns:p14="http://schemas.microsoft.com/office/powerpoint/2010/main" val="2218753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828800"/>
            <a:ext cx="8229600" cy="4343400"/>
          </a:xfrm>
        </p:spPr>
        <p:txBody>
          <a:bodyPr/>
          <a:lstStyle/>
          <a:p>
            <a:pPr marL="514350" indent="-514350">
              <a:buFont typeface="+mj-lt"/>
              <a:buAutoNum type="arabicPeriod" startAt="4"/>
            </a:pPr>
            <a:r>
              <a:rPr lang="en-US" dirty="0" smtClean="0"/>
              <a:t>Failing adoption of #1-3, for the purposes of net price calculations, consider using (nearest) campus living costs for off-campus costs</a:t>
            </a:r>
            <a:br>
              <a:rPr lang="en-US" dirty="0" smtClean="0"/>
            </a:br>
            <a:endParaRPr lang="en-US" dirty="0" smtClean="0"/>
          </a:p>
          <a:p>
            <a:pPr marL="514350" indent="-514350">
              <a:buFont typeface="+mj-lt"/>
              <a:buAutoNum type="arabicPeriod" startAt="4"/>
            </a:pPr>
            <a:r>
              <a:rPr lang="en-US" dirty="0" smtClean="0"/>
              <a:t>Conduct more research on living expenses at different geographic scales, esp. health care</a:t>
            </a:r>
            <a:br>
              <a:rPr lang="en-US" dirty="0" smtClean="0"/>
            </a:br>
            <a:endParaRPr lang="en-US" dirty="0" smtClean="0"/>
          </a:p>
          <a:p>
            <a:pPr marL="514350" indent="-514350">
              <a:buFont typeface="+mj-lt"/>
              <a:buAutoNum type="arabicPeriod" startAt="4"/>
            </a:pPr>
            <a:r>
              <a:rPr lang="en-US" dirty="0" smtClean="0"/>
              <a:t>Research community should take more active role in examining reliability and validity of prominent educational statistics</a:t>
            </a:r>
            <a:endParaRPr lang="en-US" dirty="0"/>
          </a:p>
        </p:txBody>
      </p:sp>
      <p:sp>
        <p:nvSpPr>
          <p:cNvPr id="3" name="Text Placeholder 2"/>
          <p:cNvSpPr>
            <a:spLocks noGrp="1"/>
          </p:cNvSpPr>
          <p:nvPr>
            <p:ph type="body" sz="quarter" idx="12"/>
          </p:nvPr>
        </p:nvSpPr>
        <p:spPr/>
        <p:txBody>
          <a:bodyPr/>
          <a:lstStyle/>
          <a:p>
            <a:r>
              <a:rPr lang="en-US" dirty="0" smtClean="0"/>
              <a:t>Recommendations (2)</a:t>
            </a:r>
            <a:endParaRPr lang="en-US" dirty="0"/>
          </a:p>
        </p:txBody>
      </p:sp>
    </p:spTree>
    <p:extLst>
      <p:ext uri="{BB962C8B-B14F-4D97-AF65-F5344CB8AC3E}">
        <p14:creationId xmlns:p14="http://schemas.microsoft.com/office/powerpoint/2010/main" val="2698735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973036"/>
            <a:ext cx="8229600" cy="4008664"/>
          </a:xfrm>
        </p:spPr>
        <p:txBody>
          <a:bodyPr/>
          <a:lstStyle/>
          <a:p>
            <a:r>
              <a:rPr lang="en-US" dirty="0"/>
              <a:t>Kelchen, R., Hosch, B., Goldrick-Rab, S. </a:t>
            </a:r>
            <a:r>
              <a:rPr lang="en-US" i="1" dirty="0">
                <a:hlinkClick r:id="rId2"/>
              </a:rPr>
              <a:t>The Costs of College Attendance: Trends, Variation, and Accuracy in Institutional Living Cost Allowances</a:t>
            </a:r>
            <a:r>
              <a:rPr lang="en-US" i="1" dirty="0"/>
              <a:t>. </a:t>
            </a:r>
            <a:r>
              <a:rPr lang="en-US" dirty="0"/>
              <a:t>Association of Public Policy and Management (2014). </a:t>
            </a:r>
            <a:r>
              <a:rPr lang="en-US" dirty="0">
                <a:hlinkClick r:id="rId3"/>
              </a:rPr>
              <a:t>http://wihopelab.com/publications</a:t>
            </a:r>
            <a:r>
              <a:rPr lang="en-US" dirty="0" smtClean="0">
                <a:hlinkClick r:id="rId3"/>
              </a:rPr>
              <a:t>/</a:t>
            </a:r>
            <a:r>
              <a:rPr lang="en-US" dirty="0" smtClean="0"/>
              <a:t>. </a:t>
            </a:r>
          </a:p>
          <a:p>
            <a:endParaRPr lang="en-US" dirty="0" smtClean="0"/>
          </a:p>
          <a:p>
            <a:r>
              <a:rPr lang="en-US" dirty="0">
                <a:hlinkClick r:id="rId4"/>
              </a:rPr>
              <a:t>http://www.stonybrook.edu/commcms/irpe/reports</a:t>
            </a:r>
            <a:r>
              <a:rPr lang="en-US" dirty="0" smtClean="0">
                <a:hlinkClick r:id="rId4"/>
              </a:rPr>
              <a:t>/</a:t>
            </a:r>
            <a:r>
              <a:rPr lang="en-US" dirty="0" smtClean="0"/>
              <a:t> </a:t>
            </a:r>
          </a:p>
          <a:p>
            <a:endParaRPr lang="en-US" dirty="0"/>
          </a:p>
          <a:p>
            <a:r>
              <a:rPr lang="en-US" dirty="0" smtClean="0">
                <a:hlinkClick r:id="rId5"/>
              </a:rPr>
              <a:t>Braden.Hosch@stonybrook.edu</a:t>
            </a:r>
            <a:r>
              <a:rPr lang="en-US" dirty="0" smtClean="0"/>
              <a:t> </a:t>
            </a:r>
            <a:endParaRPr lang="en-US" dirty="0"/>
          </a:p>
        </p:txBody>
      </p:sp>
      <p:sp>
        <p:nvSpPr>
          <p:cNvPr id="3" name="Text Placeholder 2"/>
          <p:cNvSpPr>
            <a:spLocks noGrp="1"/>
          </p:cNvSpPr>
          <p:nvPr>
            <p:ph type="body" sz="quarter" idx="12"/>
          </p:nvPr>
        </p:nvSpPr>
        <p:spPr/>
        <p:txBody>
          <a:bodyPr/>
          <a:lstStyle/>
          <a:p>
            <a:r>
              <a:rPr lang="en-US" dirty="0" smtClean="0"/>
              <a:t>Resources &amp; Contact Info</a:t>
            </a:r>
            <a:endParaRPr lang="en-US" dirty="0"/>
          </a:p>
        </p:txBody>
      </p:sp>
    </p:spTree>
    <p:extLst>
      <p:ext uri="{BB962C8B-B14F-4D97-AF65-F5344CB8AC3E}">
        <p14:creationId xmlns:p14="http://schemas.microsoft.com/office/powerpoint/2010/main" val="3440652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SBU stack_2clr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buFont typeface="Arial" panose="020B0604020202020204" pitchFamily="34" charset="0"/>
              <a:buChar char="•"/>
            </a:pPr>
            <a:r>
              <a:rPr lang="en-US" dirty="0" smtClean="0"/>
              <a:t>Set in a manner “determined by the institution”</a:t>
            </a:r>
            <a:r>
              <a:rPr lang="en-US" dirty="0"/>
              <a:t/>
            </a:r>
            <a:br>
              <a:rPr lang="en-US" dirty="0"/>
            </a:br>
            <a:r>
              <a:rPr lang="en-US" dirty="0"/>
              <a:t>(SEC. 472.  20 U.S.C. </a:t>
            </a:r>
            <a:r>
              <a:rPr lang="en-US" dirty="0" smtClean="0"/>
              <a:t>1087)</a:t>
            </a:r>
          </a:p>
          <a:p>
            <a:pPr marL="457200" indent="-457200">
              <a:buFont typeface="Arial" panose="020B0604020202020204" pitchFamily="34" charset="0"/>
              <a:buChar char="•"/>
            </a:pPr>
            <a:r>
              <a:rPr lang="en-US" dirty="0" smtClean="0"/>
              <a:t>Sparse guidance in FSA Handbook:</a:t>
            </a:r>
          </a:p>
          <a:p>
            <a:pPr marL="571500" lvl="1" indent="-457200">
              <a:buFont typeface="Arial" panose="020B0604020202020204" pitchFamily="34" charset="0"/>
              <a:buChar char="•"/>
            </a:pPr>
            <a:r>
              <a:rPr lang="en-US" dirty="0" smtClean="0"/>
              <a:t>periodic </a:t>
            </a:r>
            <a:r>
              <a:rPr lang="en-US" dirty="0"/>
              <a:t>surveys of </a:t>
            </a:r>
            <a:r>
              <a:rPr lang="en-US" dirty="0" smtClean="0"/>
              <a:t>student </a:t>
            </a:r>
            <a:r>
              <a:rPr lang="en-US" dirty="0"/>
              <a:t>population</a:t>
            </a:r>
            <a:r>
              <a:rPr lang="en-US" dirty="0" smtClean="0"/>
              <a:t>,</a:t>
            </a:r>
          </a:p>
          <a:p>
            <a:pPr marL="571500" lvl="1" indent="-457200">
              <a:buFont typeface="Arial" panose="020B0604020202020204" pitchFamily="34" charset="0"/>
              <a:buChar char="•"/>
            </a:pPr>
            <a:r>
              <a:rPr lang="en-US" dirty="0" smtClean="0"/>
              <a:t>assessing </a:t>
            </a:r>
            <a:r>
              <a:rPr lang="en-US" dirty="0"/>
              <a:t>local housing costs or </a:t>
            </a:r>
            <a:r>
              <a:rPr lang="en-US" dirty="0" smtClean="0"/>
              <a:t>other pertinent data</a:t>
            </a:r>
          </a:p>
          <a:p>
            <a:pPr marL="571500" lvl="1" indent="-457200">
              <a:buFont typeface="Arial" panose="020B0604020202020204" pitchFamily="34" charset="0"/>
              <a:buChar char="•"/>
            </a:pPr>
            <a:r>
              <a:rPr lang="en-US" dirty="0" smtClean="0"/>
              <a:t>otherwise reasonable methods</a:t>
            </a:r>
          </a:p>
          <a:p>
            <a:pPr marL="571500" lvl="1"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NASFAA Monograph</a:t>
            </a:r>
            <a:endParaRPr lang="en-US" dirty="0"/>
          </a:p>
        </p:txBody>
      </p:sp>
      <p:sp>
        <p:nvSpPr>
          <p:cNvPr id="3" name="Text Placeholder 2"/>
          <p:cNvSpPr>
            <a:spLocks noGrp="1"/>
          </p:cNvSpPr>
          <p:nvPr>
            <p:ph type="body" sz="quarter" idx="12"/>
          </p:nvPr>
        </p:nvSpPr>
        <p:spPr/>
        <p:txBody>
          <a:bodyPr/>
          <a:lstStyle/>
          <a:p>
            <a:r>
              <a:rPr lang="en-US" dirty="0" smtClean="0"/>
              <a:t>How Living Costs ARE Determined</a:t>
            </a:r>
            <a:endParaRPr lang="en-US" dirty="0"/>
          </a:p>
        </p:txBody>
      </p:sp>
    </p:spTree>
    <p:extLst>
      <p:ext uri="{BB962C8B-B14F-4D97-AF65-F5344CB8AC3E}">
        <p14:creationId xmlns:p14="http://schemas.microsoft.com/office/powerpoint/2010/main" val="251520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Living Costs As Share of COA</a:t>
            </a:r>
            <a:endParaRPr lang="en-US" dirty="0"/>
          </a:p>
        </p:txBody>
      </p:sp>
      <p:graphicFrame>
        <p:nvGraphicFramePr>
          <p:cNvPr id="6" name="Chart 5"/>
          <p:cNvGraphicFramePr/>
          <p:nvPr>
            <p:extLst>
              <p:ext uri="{D42A27DB-BD31-4B8C-83A1-F6EECF244321}">
                <p14:modId xmlns:p14="http://schemas.microsoft.com/office/powerpoint/2010/main" val="1470935930"/>
              </p:ext>
            </p:extLst>
          </p:nvPr>
        </p:nvGraphicFramePr>
        <p:xfrm>
          <a:off x="457200" y="1830137"/>
          <a:ext cx="8029074"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977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834491"/>
            <a:ext cx="8229600" cy="2886446"/>
          </a:xfrm>
        </p:spPr>
        <p:txBody>
          <a:bodyPr/>
          <a:lstStyle/>
          <a:p>
            <a:pPr lvl="0"/>
            <a:r>
              <a:rPr lang="en-US" sz="2000" dirty="0"/>
              <a:t>Grant aid is generally </a:t>
            </a:r>
            <a:r>
              <a:rPr lang="en-US" sz="2000" dirty="0" smtClean="0"/>
              <a:t>applied</a:t>
            </a:r>
          </a:p>
          <a:p>
            <a:pPr marL="457200" lvl="0" indent="-457200">
              <a:buFont typeface="Arial" panose="020B0604020202020204" pitchFamily="34" charset="0"/>
              <a:buChar char="•"/>
            </a:pPr>
            <a:r>
              <a:rPr lang="en-US" sz="2000" dirty="0"/>
              <a:t>First to offset direct costs (tuition and req. fees)</a:t>
            </a:r>
          </a:p>
          <a:p>
            <a:pPr marL="457200" lvl="0" indent="-457200">
              <a:buFont typeface="Arial" panose="020B0604020202020204" pitchFamily="34" charset="0"/>
              <a:buChar char="•"/>
            </a:pPr>
            <a:r>
              <a:rPr lang="en-US" sz="2000" dirty="0"/>
              <a:t>Then to offset books, supplies, living </a:t>
            </a:r>
            <a:r>
              <a:rPr lang="en-US" sz="2000" dirty="0" smtClean="0"/>
              <a:t>expenses</a:t>
            </a:r>
          </a:p>
          <a:p>
            <a:pPr marL="0" indent="0"/>
            <a:r>
              <a:rPr lang="en-US" sz="2000" dirty="0" smtClean="0"/>
              <a:t/>
            </a:r>
            <a:br>
              <a:rPr lang="en-US" sz="2000" dirty="0" smtClean="0"/>
            </a:br>
            <a:r>
              <a:rPr lang="en-US" sz="2000" dirty="0" smtClean="0"/>
              <a:t>Residual </a:t>
            </a:r>
            <a:r>
              <a:rPr lang="en-US" sz="2000" dirty="0"/>
              <a:t>net price after application of aid weights cost of living components even more as share of total COA</a:t>
            </a:r>
          </a:p>
          <a:p>
            <a:pPr marL="0" lvl="0" indent="0"/>
            <a:endParaRPr lang="en-US" sz="2000" dirty="0"/>
          </a:p>
          <a:p>
            <a:pPr lvl="0"/>
            <a:endParaRPr lang="en-US" sz="2000" dirty="0"/>
          </a:p>
          <a:p>
            <a:endParaRPr lang="en-US" sz="2000" dirty="0"/>
          </a:p>
        </p:txBody>
      </p:sp>
      <p:sp>
        <p:nvSpPr>
          <p:cNvPr id="3" name="Text Placeholder 2"/>
          <p:cNvSpPr>
            <a:spLocks noGrp="1"/>
          </p:cNvSpPr>
          <p:nvPr>
            <p:ph type="body" sz="quarter" idx="12"/>
          </p:nvPr>
        </p:nvSpPr>
        <p:spPr/>
        <p:txBody>
          <a:bodyPr/>
          <a:lstStyle/>
          <a:p>
            <a:r>
              <a:rPr lang="en-US" dirty="0"/>
              <a:t>Application of Grant Aid To </a:t>
            </a:r>
            <a:r>
              <a:rPr lang="en-US" dirty="0" smtClean="0"/>
              <a:t>Costs</a:t>
            </a:r>
            <a:endParaRPr lang="en-US" dirty="0"/>
          </a:p>
        </p:txBody>
      </p:sp>
      <p:sp>
        <p:nvSpPr>
          <p:cNvPr id="9" name="Rectangle 8"/>
          <p:cNvSpPr/>
          <p:nvPr/>
        </p:nvSpPr>
        <p:spPr>
          <a:xfrm>
            <a:off x="488377" y="4641274"/>
            <a:ext cx="3747636" cy="6927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Tuition &amp; Required Fees</a:t>
            </a:r>
            <a:endParaRPr lang="en-US" dirty="0"/>
          </a:p>
        </p:txBody>
      </p:sp>
      <p:sp>
        <p:nvSpPr>
          <p:cNvPr id="10" name="Rectangle 9"/>
          <p:cNvSpPr/>
          <p:nvPr/>
        </p:nvSpPr>
        <p:spPr>
          <a:xfrm>
            <a:off x="5092943" y="4641274"/>
            <a:ext cx="3713355" cy="69272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Living Expenses</a:t>
            </a:r>
            <a:endParaRPr lang="en-US" dirty="0"/>
          </a:p>
        </p:txBody>
      </p:sp>
      <p:sp>
        <p:nvSpPr>
          <p:cNvPr id="11" name="Rectangle 10"/>
          <p:cNvSpPr/>
          <p:nvPr/>
        </p:nvSpPr>
        <p:spPr>
          <a:xfrm>
            <a:off x="4236013" y="4644738"/>
            <a:ext cx="856930" cy="6892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Books</a:t>
            </a:r>
          </a:p>
        </p:txBody>
      </p:sp>
      <p:sp>
        <p:nvSpPr>
          <p:cNvPr id="12" name="Rectangle 11"/>
          <p:cNvSpPr/>
          <p:nvPr/>
        </p:nvSpPr>
        <p:spPr>
          <a:xfrm>
            <a:off x="488377" y="5413664"/>
            <a:ext cx="2799302" cy="69272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Grant Aid</a:t>
            </a:r>
          </a:p>
        </p:txBody>
      </p:sp>
      <p:sp>
        <p:nvSpPr>
          <p:cNvPr id="13" name="Rectangle 12"/>
          <p:cNvSpPr/>
          <p:nvPr/>
        </p:nvSpPr>
        <p:spPr>
          <a:xfrm>
            <a:off x="3287680" y="5413663"/>
            <a:ext cx="5518619" cy="69272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Net Price</a:t>
            </a:r>
          </a:p>
        </p:txBody>
      </p:sp>
      <p:sp>
        <p:nvSpPr>
          <p:cNvPr id="15" name="Right Brace 14"/>
          <p:cNvSpPr/>
          <p:nvPr/>
        </p:nvSpPr>
        <p:spPr>
          <a:xfrm rot="16200000">
            <a:off x="4565943" y="217346"/>
            <a:ext cx="162787" cy="8317921"/>
          </a:xfrm>
          <a:prstGeom prst="rightBrace">
            <a:avLst>
              <a:gd name="adj1" fmla="val 8333"/>
              <a:gd name="adj2" fmla="val 4944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TextBox 15"/>
          <p:cNvSpPr txBox="1"/>
          <p:nvPr/>
        </p:nvSpPr>
        <p:spPr>
          <a:xfrm>
            <a:off x="3581897" y="3925579"/>
            <a:ext cx="2292038" cy="369332"/>
          </a:xfrm>
          <a:prstGeom prst="rect">
            <a:avLst/>
          </a:prstGeom>
          <a:noFill/>
        </p:spPr>
        <p:txBody>
          <a:bodyPr wrap="none" rtlCol="0">
            <a:spAutoFit/>
          </a:bodyPr>
          <a:lstStyle/>
          <a:p>
            <a:r>
              <a:rPr lang="en-US" b="1" dirty="0" smtClean="0"/>
              <a:t>Cost of Attendance</a:t>
            </a:r>
            <a:endParaRPr lang="en-US" b="1" dirty="0"/>
          </a:p>
        </p:txBody>
      </p:sp>
    </p:spTree>
    <p:extLst>
      <p:ext uri="{BB962C8B-B14F-4D97-AF65-F5344CB8AC3E}">
        <p14:creationId xmlns:p14="http://schemas.microsoft.com/office/powerpoint/2010/main" val="3626919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Federal Uses:</a:t>
            </a:r>
          </a:p>
          <a:p>
            <a:r>
              <a:rPr lang="en-US" dirty="0" smtClean="0"/>
              <a:t>	HEOA Watch Lists                   College </a:t>
            </a:r>
            <a:r>
              <a:rPr lang="en-US" dirty="0"/>
              <a:t>Navigator</a:t>
            </a:r>
            <a:r>
              <a:rPr lang="en-US" dirty="0" smtClean="0"/>
              <a:t/>
            </a:r>
            <a:br>
              <a:rPr lang="en-US" dirty="0" smtClean="0"/>
            </a:br>
            <a:r>
              <a:rPr lang="en-US" dirty="0" smtClean="0"/>
              <a:t>White House Score Card</a:t>
            </a:r>
            <a:r>
              <a:rPr lang="en-US" dirty="0"/>
              <a:t> </a:t>
            </a:r>
            <a:r>
              <a:rPr lang="en-US" dirty="0" smtClean="0"/>
              <a:t>        Rating System (?)</a:t>
            </a:r>
            <a:br>
              <a:rPr lang="en-US" dirty="0" smtClean="0"/>
            </a:br>
            <a:endParaRPr lang="en-US" dirty="0" smtClean="0"/>
          </a:p>
          <a:p>
            <a:r>
              <a:rPr lang="en-US" dirty="0" smtClean="0"/>
              <a:t>Selected Ranking Publications:</a:t>
            </a:r>
          </a:p>
          <a:p>
            <a:r>
              <a:rPr lang="en-US" dirty="0"/>
              <a:t>	</a:t>
            </a:r>
            <a:r>
              <a:rPr lang="en-US" i="1" dirty="0" smtClean="0"/>
              <a:t>Washington Monthly</a:t>
            </a:r>
            <a:r>
              <a:rPr lang="en-US" dirty="0" smtClean="0"/>
              <a:t/>
            </a:r>
            <a:br>
              <a:rPr lang="en-US" dirty="0" smtClean="0"/>
            </a:br>
            <a:r>
              <a:rPr lang="en-US" i="1" dirty="0" smtClean="0"/>
              <a:t>U.S. News</a:t>
            </a:r>
            <a:r>
              <a:rPr lang="en-US" dirty="0" smtClean="0"/>
              <a:t> Best Value Colleges</a:t>
            </a:r>
            <a:br>
              <a:rPr lang="en-US" dirty="0" smtClean="0"/>
            </a:br>
            <a:r>
              <a:rPr lang="en-US" dirty="0" smtClean="0"/>
              <a:t>Kiplinger’s Best Value Colleges</a:t>
            </a:r>
          </a:p>
        </p:txBody>
      </p:sp>
      <p:sp>
        <p:nvSpPr>
          <p:cNvPr id="3" name="Text Placeholder 2"/>
          <p:cNvSpPr>
            <a:spLocks noGrp="1"/>
          </p:cNvSpPr>
          <p:nvPr>
            <p:ph type="body" sz="quarter" idx="12"/>
          </p:nvPr>
        </p:nvSpPr>
        <p:spPr/>
        <p:txBody>
          <a:bodyPr/>
          <a:lstStyle/>
          <a:p>
            <a:r>
              <a:rPr lang="en-US" dirty="0" smtClean="0"/>
              <a:t>Selected Rankings Using Net Price</a:t>
            </a:r>
            <a:endParaRPr lang="en-US" dirty="0"/>
          </a:p>
        </p:txBody>
      </p:sp>
    </p:spTree>
    <p:extLst>
      <p:ext uri="{BB962C8B-B14F-4D97-AF65-F5344CB8AC3E}">
        <p14:creationId xmlns:p14="http://schemas.microsoft.com/office/powerpoint/2010/main" val="381727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Generate county-level estimates of cost-of-living</a:t>
            </a:r>
          </a:p>
          <a:p>
            <a:endParaRPr lang="en-US" dirty="0"/>
          </a:p>
          <a:p>
            <a:r>
              <a:rPr lang="en-US" dirty="0" smtClean="0"/>
              <a:t>Compare campus-reported costs for living expenses off-campus, not with family to county-level estimates</a:t>
            </a:r>
          </a:p>
          <a:p>
            <a:endParaRPr lang="en-US" dirty="0"/>
          </a:p>
          <a:p>
            <a:r>
              <a:rPr lang="en-US" dirty="0" smtClean="0"/>
              <a:t>Results analyzed by sector and geospatially</a:t>
            </a:r>
            <a:endParaRPr lang="en-US" dirty="0"/>
          </a:p>
        </p:txBody>
      </p:sp>
      <p:sp>
        <p:nvSpPr>
          <p:cNvPr id="3" name="Text Placeholder 2"/>
          <p:cNvSpPr>
            <a:spLocks noGrp="1"/>
          </p:cNvSpPr>
          <p:nvPr>
            <p:ph type="body" sz="quarter" idx="12"/>
          </p:nvPr>
        </p:nvSpPr>
        <p:spPr/>
        <p:txBody>
          <a:bodyPr/>
          <a:lstStyle/>
          <a:p>
            <a:r>
              <a:rPr lang="en-US" dirty="0" smtClean="0"/>
              <a:t>Methodology</a:t>
            </a:r>
            <a:endParaRPr lang="en-US" dirty="0"/>
          </a:p>
        </p:txBody>
      </p:sp>
    </p:spTree>
    <p:extLst>
      <p:ext uri="{BB962C8B-B14F-4D97-AF65-F5344CB8AC3E}">
        <p14:creationId xmlns:p14="http://schemas.microsoft.com/office/powerpoint/2010/main" val="94643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anose="020B0604020202020204" pitchFamily="34" charset="0"/>
              <a:buChar char="•"/>
            </a:pPr>
            <a:r>
              <a:rPr lang="en-US" sz="2400" dirty="0"/>
              <a:t>Model approach on the MIT Living Wage Calculator (Glasmeier &amp; Arete, 2014), using data available when 2013-14 COA numbers were </a:t>
            </a:r>
            <a:r>
              <a:rPr lang="en-US" sz="2400" dirty="0" smtClean="0"/>
              <a:t>developed</a:t>
            </a:r>
          </a:p>
          <a:p>
            <a:pPr>
              <a:buFont typeface="Arial" panose="020B0604020202020204" pitchFamily="34" charset="0"/>
              <a:buChar char="•"/>
            </a:pPr>
            <a:r>
              <a:rPr lang="en-US" sz="2400" dirty="0"/>
              <a:t>A</a:t>
            </a:r>
            <a:r>
              <a:rPr lang="en-US" sz="2400" dirty="0" smtClean="0"/>
              <a:t>djusted for regional differences using 2013 County Cost of Living Index when needed</a:t>
            </a:r>
            <a:br>
              <a:rPr lang="en-US" sz="2400" dirty="0" smtClean="0"/>
            </a:br>
            <a:endParaRPr lang="en-US" sz="2400" dirty="0"/>
          </a:p>
          <a:p>
            <a:pPr>
              <a:buFont typeface="Arial" panose="020B0604020202020204" pitchFamily="34" charset="0"/>
              <a:buChar char="•"/>
            </a:pPr>
            <a:r>
              <a:rPr lang="en-US" sz="2400" dirty="0"/>
              <a:t>Room and </a:t>
            </a:r>
            <a:r>
              <a:rPr lang="en-US" sz="2400" dirty="0" smtClean="0"/>
              <a:t>board:</a:t>
            </a:r>
            <a:endParaRPr lang="en-US" sz="2400" dirty="0"/>
          </a:p>
          <a:p>
            <a:pPr lvl="1"/>
            <a:r>
              <a:rPr lang="en-US" u="sng" dirty="0"/>
              <a:t>Housing</a:t>
            </a:r>
            <a:r>
              <a:rPr lang="en-US" dirty="0"/>
              <a:t>: HUD median rents by county for efficiency apartment without roommates (FY 2012)</a:t>
            </a:r>
          </a:p>
          <a:p>
            <a:pPr lvl="1"/>
            <a:r>
              <a:rPr lang="en-US" u="sng" dirty="0"/>
              <a:t>Food</a:t>
            </a:r>
            <a:r>
              <a:rPr lang="en-US" dirty="0"/>
              <a:t>: USDA low-cost food plan (June </a:t>
            </a:r>
            <a:r>
              <a:rPr lang="en-US" dirty="0" smtClean="0"/>
              <a:t>2012)</a:t>
            </a:r>
            <a:endParaRPr lang="en-US" sz="2400" dirty="0"/>
          </a:p>
          <a:p>
            <a:endParaRPr lang="en-US" sz="2400" dirty="0"/>
          </a:p>
          <a:p>
            <a:endParaRPr lang="en-US" sz="2400" u="sng" dirty="0"/>
          </a:p>
          <a:p>
            <a:endParaRPr lang="en-US" sz="2400" dirty="0"/>
          </a:p>
        </p:txBody>
      </p:sp>
      <p:sp>
        <p:nvSpPr>
          <p:cNvPr id="3" name="Text Placeholder 2"/>
          <p:cNvSpPr>
            <a:spLocks noGrp="1"/>
          </p:cNvSpPr>
          <p:nvPr>
            <p:ph type="body" sz="quarter" idx="12"/>
          </p:nvPr>
        </p:nvSpPr>
        <p:spPr/>
        <p:txBody>
          <a:bodyPr/>
          <a:lstStyle/>
          <a:p>
            <a:r>
              <a:rPr lang="en-US" dirty="0" smtClean="0"/>
              <a:t>REGIONAL ADJUSTMENT APPROACH (1)</a:t>
            </a:r>
            <a:endParaRPr lang="en-US" dirty="0"/>
          </a:p>
        </p:txBody>
      </p:sp>
    </p:spTree>
    <p:extLst>
      <p:ext uri="{BB962C8B-B14F-4D97-AF65-F5344CB8AC3E}">
        <p14:creationId xmlns:p14="http://schemas.microsoft.com/office/powerpoint/2010/main" val="68807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61449H-SBU_SBM_CH_PPTtemplate_REV_0705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2528</TotalTime>
  <Words>1693</Words>
  <Application>Microsoft Office PowerPoint</Application>
  <PresentationFormat>On-screen Show (4:3)</PresentationFormat>
  <Paragraphs>265</Paragraphs>
  <Slides>35</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ＭＳ Ｐゴシック</vt:lpstr>
      <vt:lpstr>Arial</vt:lpstr>
      <vt:lpstr>Calibri</vt:lpstr>
      <vt:lpstr>Helvetica</vt:lpstr>
      <vt:lpstr>Lucida Grande</vt:lpstr>
      <vt:lpstr>Times New Roman</vt:lpstr>
      <vt:lpstr>ヒラギノ角ゴ Pro W3</vt:lpstr>
      <vt:lpstr>13061449H-SBU_SBM_CH_PPTtemplate_REV_070513</vt:lpstr>
      <vt:lpstr>Stony Brook University</vt:lpstr>
      <vt:lpstr>1_Stony Brook University</vt:lpstr>
      <vt:lpstr>Stony Brook Medicine</vt:lpstr>
      <vt:lpstr>Stony Brook Children's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Milwaukee County</vt:lpstr>
      <vt:lpstr>PowerPoint Presentation</vt:lpstr>
      <vt:lpstr>Milwaukee County</vt:lpstr>
      <vt:lpstr>PowerPoint Presentation</vt:lpstr>
      <vt:lpstr>Milwaukee County</vt:lpstr>
      <vt:lpstr>PowerPoint Presentation</vt:lpstr>
      <vt:lpstr>Washington, 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Braden J Hosch</dc:creator>
  <cp:lastModifiedBy>Braden J Hosch</cp:lastModifiedBy>
  <cp:revision>200</cp:revision>
  <cp:lastPrinted>2012-02-02T20:51:24Z</cp:lastPrinted>
  <dcterms:created xsi:type="dcterms:W3CDTF">2014-01-09T19:37:43Z</dcterms:created>
  <dcterms:modified xsi:type="dcterms:W3CDTF">2015-06-17T13:56:13Z</dcterms:modified>
</cp:coreProperties>
</file>